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256" r:id="rId2"/>
    <p:sldId id="259" r:id="rId3"/>
    <p:sldId id="264" r:id="rId4"/>
    <p:sldId id="266" r:id="rId5"/>
    <p:sldId id="276" r:id="rId6"/>
    <p:sldId id="278" r:id="rId7"/>
    <p:sldId id="283" r:id="rId8"/>
    <p:sldId id="284" r:id="rId9"/>
    <p:sldId id="282" r:id="rId10"/>
    <p:sldId id="275" r:id="rId11"/>
    <p:sldId id="274" r:id="rId12"/>
    <p:sldId id="285" r:id="rId13"/>
    <p:sldId id="265" r:id="rId14"/>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AAC386A-F307-42B3-842F-5C2026CA1308}">
          <p14:sldIdLst>
            <p14:sldId id="256"/>
            <p14:sldId id="259"/>
            <p14:sldId id="264"/>
            <p14:sldId id="266"/>
            <p14:sldId id="276"/>
            <p14:sldId id="278"/>
            <p14:sldId id="283"/>
            <p14:sldId id="284"/>
            <p14:sldId id="282"/>
            <p14:sldId id="275"/>
            <p14:sldId id="274"/>
            <p14:sldId id="285"/>
            <p14:sldId id="2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50000" autoAdjust="0"/>
  </p:normalViewPr>
  <p:slideViewPr>
    <p:cSldViewPr>
      <p:cViewPr varScale="1">
        <p:scale>
          <a:sx n="57" d="100"/>
          <a:sy n="57" d="100"/>
        </p:scale>
        <p:origin x="3174" y="78"/>
      </p:cViewPr>
      <p:guideLst>
        <p:guide orient="horz" pos="2160"/>
        <p:guide pos="2880"/>
      </p:guideLst>
    </p:cSldViewPr>
  </p:slideViewPr>
  <p:outlineViewPr>
    <p:cViewPr>
      <p:scale>
        <a:sx n="33" d="100"/>
        <a:sy n="33" d="100"/>
      </p:scale>
      <p:origin x="0" y="127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6B3C39-4528-456C-BFE3-C97CECFB3418}" type="doc">
      <dgm:prSet loTypeId="urn:microsoft.com/office/officeart/2005/8/layout/hList7" loCatId="list" qsTypeId="urn:microsoft.com/office/officeart/2005/8/quickstyle/simple1" qsCatId="simple" csTypeId="urn:microsoft.com/office/officeart/2005/8/colors/accent1_2" csCatId="accent1" phldr="1"/>
      <dgm:spPr/>
    </dgm:pt>
    <dgm:pt modelId="{6736347A-E020-4F0D-8CCC-FF709EC2C507}">
      <dgm:prSet phldrT="[Text]"/>
      <dgm:spPr/>
      <dgm:t>
        <a:bodyPr/>
        <a:lstStyle/>
        <a:p>
          <a:r>
            <a:rPr lang="en-US" dirty="0"/>
            <a:t>CHILDREN</a:t>
          </a:r>
        </a:p>
      </dgm:t>
    </dgm:pt>
    <dgm:pt modelId="{8C8064A6-AB7E-4933-B78D-4C966E8A0CE7}" type="parTrans" cxnId="{DE3F004A-AD8A-4583-BF77-667EA2902CC8}">
      <dgm:prSet/>
      <dgm:spPr/>
      <dgm:t>
        <a:bodyPr/>
        <a:lstStyle/>
        <a:p>
          <a:endParaRPr lang="en-US"/>
        </a:p>
      </dgm:t>
    </dgm:pt>
    <dgm:pt modelId="{91E4D719-0E66-4618-ABC5-A6A2F1CD2216}" type="sibTrans" cxnId="{DE3F004A-AD8A-4583-BF77-667EA2902CC8}">
      <dgm:prSet/>
      <dgm:spPr/>
      <dgm:t>
        <a:bodyPr/>
        <a:lstStyle/>
        <a:p>
          <a:endParaRPr lang="en-US"/>
        </a:p>
      </dgm:t>
    </dgm:pt>
    <dgm:pt modelId="{7F69B4E8-DA91-4B63-95E7-A7588D886E5A}">
      <dgm:prSet phldrT="[Text]" custT="1"/>
      <dgm:spPr/>
      <dgm:t>
        <a:bodyPr/>
        <a:lstStyle/>
        <a:p>
          <a:r>
            <a:rPr lang="en-US" sz="6000" dirty="0"/>
            <a:t>DI</a:t>
          </a:r>
          <a:endParaRPr lang="en-US" sz="5700" dirty="0"/>
        </a:p>
      </dgm:t>
    </dgm:pt>
    <dgm:pt modelId="{D59A6B86-340A-494D-B3B9-890A3ECFAF10}" type="parTrans" cxnId="{75726EB5-142F-4252-A5AC-4CFF9398E8A4}">
      <dgm:prSet/>
      <dgm:spPr/>
      <dgm:t>
        <a:bodyPr/>
        <a:lstStyle/>
        <a:p>
          <a:endParaRPr lang="en-US"/>
        </a:p>
      </dgm:t>
    </dgm:pt>
    <dgm:pt modelId="{0A0B53DD-4838-430F-A43D-BE52D6E8238E}" type="sibTrans" cxnId="{75726EB5-142F-4252-A5AC-4CFF9398E8A4}">
      <dgm:prSet/>
      <dgm:spPr/>
      <dgm:t>
        <a:bodyPr/>
        <a:lstStyle/>
        <a:p>
          <a:endParaRPr lang="en-US"/>
        </a:p>
      </dgm:t>
    </dgm:pt>
    <dgm:pt modelId="{1702C361-F2AC-4F08-9657-39AC2CD46FDF}">
      <dgm:prSet phldrT="[Text]"/>
      <dgm:spPr/>
      <dgm:t>
        <a:bodyPr/>
        <a:lstStyle/>
        <a:p>
          <a:r>
            <a:rPr lang="en-US" dirty="0"/>
            <a:t>ELDERLY PEOPLE</a:t>
          </a:r>
        </a:p>
      </dgm:t>
    </dgm:pt>
    <dgm:pt modelId="{751FE687-3B6A-463B-85A1-FF77679F5C68}" type="parTrans" cxnId="{58FFDA83-AADC-4732-9BAB-88AC8F1F4754}">
      <dgm:prSet/>
      <dgm:spPr/>
      <dgm:t>
        <a:bodyPr/>
        <a:lstStyle/>
        <a:p>
          <a:endParaRPr lang="en-US"/>
        </a:p>
      </dgm:t>
    </dgm:pt>
    <dgm:pt modelId="{FAB2E28F-B816-4F4B-BF16-8FBFCB62B5D2}" type="sibTrans" cxnId="{58FFDA83-AADC-4732-9BAB-88AC8F1F4754}">
      <dgm:prSet/>
      <dgm:spPr/>
      <dgm:t>
        <a:bodyPr/>
        <a:lstStyle/>
        <a:p>
          <a:endParaRPr lang="en-US"/>
        </a:p>
      </dgm:t>
    </dgm:pt>
    <dgm:pt modelId="{A3B8088D-54B1-49C7-820C-C67A16AB68E0}" type="pres">
      <dgm:prSet presAssocID="{F06B3C39-4528-456C-BFE3-C97CECFB3418}" presName="Name0" presStyleCnt="0">
        <dgm:presLayoutVars>
          <dgm:dir/>
          <dgm:resizeHandles val="exact"/>
        </dgm:presLayoutVars>
      </dgm:prSet>
      <dgm:spPr/>
    </dgm:pt>
    <dgm:pt modelId="{2A5DEB7F-F02E-4C8E-A55C-8D95EA2350A1}" type="pres">
      <dgm:prSet presAssocID="{F06B3C39-4528-456C-BFE3-C97CECFB3418}" presName="fgShape" presStyleLbl="fgShp" presStyleIdx="0" presStyleCnt="1" custScaleX="51358" custScaleY="95793"/>
      <dgm:spPr/>
    </dgm:pt>
    <dgm:pt modelId="{EA6D5B08-CE19-48E8-BE8E-BC4C8489B1E6}" type="pres">
      <dgm:prSet presAssocID="{F06B3C39-4528-456C-BFE3-C97CECFB3418}" presName="linComp" presStyleCnt="0"/>
      <dgm:spPr/>
    </dgm:pt>
    <dgm:pt modelId="{A6541F7D-D986-4B79-9A8B-1CEF4C264881}" type="pres">
      <dgm:prSet presAssocID="{6736347A-E020-4F0D-8CCC-FF709EC2C507}" presName="compNode" presStyleCnt="0"/>
      <dgm:spPr/>
    </dgm:pt>
    <dgm:pt modelId="{E4BBFD81-6C4D-49EE-A62B-8BC72A973F50}" type="pres">
      <dgm:prSet presAssocID="{6736347A-E020-4F0D-8CCC-FF709EC2C507}" presName="bkgdShape" presStyleLbl="node1" presStyleIdx="0" presStyleCnt="3" custScaleX="107556" custScaleY="98984" custLinFactNeighborY="1638"/>
      <dgm:spPr/>
    </dgm:pt>
    <dgm:pt modelId="{0C737F5A-0D63-44C5-A1C7-A67B6AE98A17}" type="pres">
      <dgm:prSet presAssocID="{6736347A-E020-4F0D-8CCC-FF709EC2C507}" presName="nodeTx" presStyleLbl="node1" presStyleIdx="0" presStyleCnt="3">
        <dgm:presLayoutVars>
          <dgm:bulletEnabled val="1"/>
        </dgm:presLayoutVars>
      </dgm:prSet>
      <dgm:spPr/>
    </dgm:pt>
    <dgm:pt modelId="{E5D6D37B-8851-4748-9E3C-D85EA0C3D965}" type="pres">
      <dgm:prSet presAssocID="{6736347A-E020-4F0D-8CCC-FF709EC2C507}" presName="invisiNode" presStyleLbl="node1" presStyleIdx="0" presStyleCnt="3"/>
      <dgm:spPr/>
    </dgm:pt>
    <dgm:pt modelId="{238A3773-291D-4020-AEC3-C406CF073693}" type="pres">
      <dgm:prSet presAssocID="{6736347A-E020-4F0D-8CCC-FF709EC2C507}" presName="imagNode" presStyleLbl="fgImgPlace1" presStyleIdx="0" presStyleCnt="3" custScaleX="97877" custScaleY="90578"/>
      <dgm:spPr>
        <a:solidFill>
          <a:schemeClr val="bg1"/>
        </a:solidFill>
      </dgm:spPr>
    </dgm:pt>
    <dgm:pt modelId="{8723E25F-E68C-4F22-B919-2DEE9FA44918}" type="pres">
      <dgm:prSet presAssocID="{91E4D719-0E66-4618-ABC5-A6A2F1CD2216}" presName="sibTrans" presStyleLbl="sibTrans2D1" presStyleIdx="0" presStyleCnt="0"/>
      <dgm:spPr/>
    </dgm:pt>
    <dgm:pt modelId="{FA1EDF45-C31F-4F21-B0B1-89F7E73BD2D1}" type="pres">
      <dgm:prSet presAssocID="{7F69B4E8-DA91-4B63-95E7-A7588D886E5A}" presName="compNode" presStyleCnt="0"/>
      <dgm:spPr/>
    </dgm:pt>
    <dgm:pt modelId="{2FDF26A5-9023-4976-8AA3-7095CDD33D15}" type="pres">
      <dgm:prSet presAssocID="{7F69B4E8-DA91-4B63-95E7-A7588D886E5A}" presName="bkgdShape" presStyleLbl="node1" presStyleIdx="1" presStyleCnt="3"/>
      <dgm:spPr/>
    </dgm:pt>
    <dgm:pt modelId="{AFB3E603-DBE5-4F3C-9A6E-A33EEEBED7F4}" type="pres">
      <dgm:prSet presAssocID="{7F69B4E8-DA91-4B63-95E7-A7588D886E5A}" presName="nodeTx" presStyleLbl="node1" presStyleIdx="1" presStyleCnt="3">
        <dgm:presLayoutVars>
          <dgm:bulletEnabled val="1"/>
        </dgm:presLayoutVars>
      </dgm:prSet>
      <dgm:spPr/>
    </dgm:pt>
    <dgm:pt modelId="{ABFF707A-03DD-4897-8D5B-96DCC19069F2}" type="pres">
      <dgm:prSet presAssocID="{7F69B4E8-DA91-4B63-95E7-A7588D886E5A}" presName="invisiNode" presStyleLbl="node1" presStyleIdx="1" presStyleCnt="3"/>
      <dgm:spPr/>
    </dgm:pt>
    <dgm:pt modelId="{40D1FAAA-D1A6-4295-8905-A598A44AF872}" type="pres">
      <dgm:prSet presAssocID="{7F69B4E8-DA91-4B63-95E7-A7588D886E5A}" presName="imagNode" presStyleLbl="fgImgPlace1" presStyleIdx="1" presStyleCnt="3" custScaleX="95986" custScaleY="92104"/>
      <dgm:spPr>
        <a:solidFill>
          <a:srgbClr val="00B050"/>
        </a:solidFill>
      </dgm:spPr>
    </dgm:pt>
    <dgm:pt modelId="{FB61A5AB-96D8-439C-976E-CEE16D721D53}" type="pres">
      <dgm:prSet presAssocID="{0A0B53DD-4838-430F-A43D-BE52D6E8238E}" presName="sibTrans" presStyleLbl="sibTrans2D1" presStyleIdx="0" presStyleCnt="0"/>
      <dgm:spPr/>
    </dgm:pt>
    <dgm:pt modelId="{5FDCCF77-EE67-41F4-BE56-2D6A40307635}" type="pres">
      <dgm:prSet presAssocID="{1702C361-F2AC-4F08-9657-39AC2CD46FDF}" presName="compNode" presStyleCnt="0"/>
      <dgm:spPr/>
    </dgm:pt>
    <dgm:pt modelId="{9F8CB57A-D35C-492D-85E9-5B953FD3A890}" type="pres">
      <dgm:prSet presAssocID="{1702C361-F2AC-4F08-9657-39AC2CD46FDF}" presName="bkgdShape" presStyleLbl="node1" presStyleIdx="2" presStyleCnt="3"/>
      <dgm:spPr/>
    </dgm:pt>
    <dgm:pt modelId="{C032A3F6-5825-4779-9CA3-F4D2A566777C}" type="pres">
      <dgm:prSet presAssocID="{1702C361-F2AC-4F08-9657-39AC2CD46FDF}" presName="nodeTx" presStyleLbl="node1" presStyleIdx="2" presStyleCnt="3">
        <dgm:presLayoutVars>
          <dgm:bulletEnabled val="1"/>
        </dgm:presLayoutVars>
      </dgm:prSet>
      <dgm:spPr/>
    </dgm:pt>
    <dgm:pt modelId="{E4D59C17-4D26-4DA3-BC60-A3FE5466FC91}" type="pres">
      <dgm:prSet presAssocID="{1702C361-F2AC-4F08-9657-39AC2CD46FDF}" presName="invisiNode" presStyleLbl="node1" presStyleIdx="2" presStyleCnt="3"/>
      <dgm:spPr/>
    </dgm:pt>
    <dgm:pt modelId="{ECADC99E-BFD3-4E0F-A4A7-A8D3871DC640}" type="pres">
      <dgm:prSet presAssocID="{1702C361-F2AC-4F08-9657-39AC2CD46FDF}" presName="imagNode" presStyleLbl="fgImgPlace1" presStyleIdx="2" presStyleCnt="3" custScaleX="93885" custScaleY="92104"/>
      <dgm:spPr>
        <a:solidFill>
          <a:srgbClr val="C00000"/>
        </a:solidFill>
      </dgm:spPr>
    </dgm:pt>
  </dgm:ptLst>
  <dgm:cxnLst>
    <dgm:cxn modelId="{DF48A61F-8C20-47A7-934C-7E6AD5AC0BD0}" type="presOf" srcId="{7F69B4E8-DA91-4B63-95E7-A7588D886E5A}" destId="{AFB3E603-DBE5-4F3C-9A6E-A33EEEBED7F4}" srcOrd="1" destOrd="0" presId="urn:microsoft.com/office/officeart/2005/8/layout/hList7"/>
    <dgm:cxn modelId="{3CBEAF1F-42C9-4AD8-8BD0-58C39C5B599D}" type="presOf" srcId="{6736347A-E020-4F0D-8CCC-FF709EC2C507}" destId="{E4BBFD81-6C4D-49EE-A62B-8BC72A973F50}" srcOrd="0" destOrd="0" presId="urn:microsoft.com/office/officeart/2005/8/layout/hList7"/>
    <dgm:cxn modelId="{C0144946-9DA1-4CEA-929D-332E2899F6E7}" type="presOf" srcId="{1702C361-F2AC-4F08-9657-39AC2CD46FDF}" destId="{9F8CB57A-D35C-492D-85E9-5B953FD3A890}" srcOrd="0" destOrd="0" presId="urn:microsoft.com/office/officeart/2005/8/layout/hList7"/>
    <dgm:cxn modelId="{DE3F004A-AD8A-4583-BF77-667EA2902CC8}" srcId="{F06B3C39-4528-456C-BFE3-C97CECFB3418}" destId="{6736347A-E020-4F0D-8CCC-FF709EC2C507}" srcOrd="0" destOrd="0" parTransId="{8C8064A6-AB7E-4933-B78D-4C966E8A0CE7}" sibTransId="{91E4D719-0E66-4618-ABC5-A6A2F1CD2216}"/>
    <dgm:cxn modelId="{877E7B5E-4691-447B-9915-9C90670C3319}" type="presOf" srcId="{0A0B53DD-4838-430F-A43D-BE52D6E8238E}" destId="{FB61A5AB-96D8-439C-976E-CEE16D721D53}" srcOrd="0" destOrd="0" presId="urn:microsoft.com/office/officeart/2005/8/layout/hList7"/>
    <dgm:cxn modelId="{1C135173-F79A-4A43-A868-FA107553F3B9}" type="presOf" srcId="{F06B3C39-4528-456C-BFE3-C97CECFB3418}" destId="{A3B8088D-54B1-49C7-820C-C67A16AB68E0}" srcOrd="0" destOrd="0" presId="urn:microsoft.com/office/officeart/2005/8/layout/hList7"/>
    <dgm:cxn modelId="{EAFA537D-34CB-4557-9BD2-9A018298D709}" type="presOf" srcId="{7F69B4E8-DA91-4B63-95E7-A7588D886E5A}" destId="{2FDF26A5-9023-4976-8AA3-7095CDD33D15}" srcOrd="0" destOrd="0" presId="urn:microsoft.com/office/officeart/2005/8/layout/hList7"/>
    <dgm:cxn modelId="{7932F67D-FBF6-4C6C-9749-2D3AF9EAF06A}" type="presOf" srcId="{1702C361-F2AC-4F08-9657-39AC2CD46FDF}" destId="{C032A3F6-5825-4779-9CA3-F4D2A566777C}" srcOrd="1" destOrd="0" presId="urn:microsoft.com/office/officeart/2005/8/layout/hList7"/>
    <dgm:cxn modelId="{58FFDA83-AADC-4732-9BAB-88AC8F1F4754}" srcId="{F06B3C39-4528-456C-BFE3-C97CECFB3418}" destId="{1702C361-F2AC-4F08-9657-39AC2CD46FDF}" srcOrd="2" destOrd="0" parTransId="{751FE687-3B6A-463B-85A1-FF77679F5C68}" sibTransId="{FAB2E28F-B816-4F4B-BF16-8FBFCB62B5D2}"/>
    <dgm:cxn modelId="{A62649AD-BAB9-488D-80FF-0D9D9632621E}" type="presOf" srcId="{6736347A-E020-4F0D-8CCC-FF709EC2C507}" destId="{0C737F5A-0D63-44C5-A1C7-A67B6AE98A17}" srcOrd="1" destOrd="0" presId="urn:microsoft.com/office/officeart/2005/8/layout/hList7"/>
    <dgm:cxn modelId="{75726EB5-142F-4252-A5AC-4CFF9398E8A4}" srcId="{F06B3C39-4528-456C-BFE3-C97CECFB3418}" destId="{7F69B4E8-DA91-4B63-95E7-A7588D886E5A}" srcOrd="1" destOrd="0" parTransId="{D59A6B86-340A-494D-B3B9-890A3ECFAF10}" sibTransId="{0A0B53DD-4838-430F-A43D-BE52D6E8238E}"/>
    <dgm:cxn modelId="{E697C1C7-9D9B-4E5F-AD26-C6AD6FC0153E}" type="presOf" srcId="{91E4D719-0E66-4618-ABC5-A6A2F1CD2216}" destId="{8723E25F-E68C-4F22-B919-2DEE9FA44918}" srcOrd="0" destOrd="0" presId="urn:microsoft.com/office/officeart/2005/8/layout/hList7"/>
    <dgm:cxn modelId="{CEB58C0D-B06E-4E19-B384-5EA90C59E357}" type="presParOf" srcId="{A3B8088D-54B1-49C7-820C-C67A16AB68E0}" destId="{2A5DEB7F-F02E-4C8E-A55C-8D95EA2350A1}" srcOrd="0" destOrd="0" presId="urn:microsoft.com/office/officeart/2005/8/layout/hList7"/>
    <dgm:cxn modelId="{89054CE2-C238-41AA-871B-73D453DFF7FE}" type="presParOf" srcId="{A3B8088D-54B1-49C7-820C-C67A16AB68E0}" destId="{EA6D5B08-CE19-48E8-BE8E-BC4C8489B1E6}" srcOrd="1" destOrd="0" presId="urn:microsoft.com/office/officeart/2005/8/layout/hList7"/>
    <dgm:cxn modelId="{76B19756-D13F-4252-8225-5086F6770951}" type="presParOf" srcId="{EA6D5B08-CE19-48E8-BE8E-BC4C8489B1E6}" destId="{A6541F7D-D986-4B79-9A8B-1CEF4C264881}" srcOrd="0" destOrd="0" presId="urn:microsoft.com/office/officeart/2005/8/layout/hList7"/>
    <dgm:cxn modelId="{09823C96-AF98-46B6-BE55-17648892B5BF}" type="presParOf" srcId="{A6541F7D-D986-4B79-9A8B-1CEF4C264881}" destId="{E4BBFD81-6C4D-49EE-A62B-8BC72A973F50}" srcOrd="0" destOrd="0" presId="urn:microsoft.com/office/officeart/2005/8/layout/hList7"/>
    <dgm:cxn modelId="{84A77BD6-7737-4DB6-8822-87B8F5846494}" type="presParOf" srcId="{A6541F7D-D986-4B79-9A8B-1CEF4C264881}" destId="{0C737F5A-0D63-44C5-A1C7-A67B6AE98A17}" srcOrd="1" destOrd="0" presId="urn:microsoft.com/office/officeart/2005/8/layout/hList7"/>
    <dgm:cxn modelId="{4E58D395-8076-4445-9D7A-2F32620B8163}" type="presParOf" srcId="{A6541F7D-D986-4B79-9A8B-1CEF4C264881}" destId="{E5D6D37B-8851-4748-9E3C-D85EA0C3D965}" srcOrd="2" destOrd="0" presId="urn:microsoft.com/office/officeart/2005/8/layout/hList7"/>
    <dgm:cxn modelId="{167A3C70-D5ED-4F21-A219-619DAC12C1DE}" type="presParOf" srcId="{A6541F7D-D986-4B79-9A8B-1CEF4C264881}" destId="{238A3773-291D-4020-AEC3-C406CF073693}" srcOrd="3" destOrd="0" presId="urn:microsoft.com/office/officeart/2005/8/layout/hList7"/>
    <dgm:cxn modelId="{3318AE9B-790A-43E5-9953-4B04DA0525CC}" type="presParOf" srcId="{EA6D5B08-CE19-48E8-BE8E-BC4C8489B1E6}" destId="{8723E25F-E68C-4F22-B919-2DEE9FA44918}" srcOrd="1" destOrd="0" presId="urn:microsoft.com/office/officeart/2005/8/layout/hList7"/>
    <dgm:cxn modelId="{F5D0A7EC-ABD2-45BB-BB7C-BD060EE20098}" type="presParOf" srcId="{EA6D5B08-CE19-48E8-BE8E-BC4C8489B1E6}" destId="{FA1EDF45-C31F-4F21-B0B1-89F7E73BD2D1}" srcOrd="2" destOrd="0" presId="urn:microsoft.com/office/officeart/2005/8/layout/hList7"/>
    <dgm:cxn modelId="{879E6C97-BE83-4A6A-8791-2B5E5980AE80}" type="presParOf" srcId="{FA1EDF45-C31F-4F21-B0B1-89F7E73BD2D1}" destId="{2FDF26A5-9023-4976-8AA3-7095CDD33D15}" srcOrd="0" destOrd="0" presId="urn:microsoft.com/office/officeart/2005/8/layout/hList7"/>
    <dgm:cxn modelId="{A68FFC87-A9E6-4403-B38D-64093CA0831E}" type="presParOf" srcId="{FA1EDF45-C31F-4F21-B0B1-89F7E73BD2D1}" destId="{AFB3E603-DBE5-4F3C-9A6E-A33EEEBED7F4}" srcOrd="1" destOrd="0" presId="urn:microsoft.com/office/officeart/2005/8/layout/hList7"/>
    <dgm:cxn modelId="{7FD23D59-5431-4FEA-BC81-35ABFA602A87}" type="presParOf" srcId="{FA1EDF45-C31F-4F21-B0B1-89F7E73BD2D1}" destId="{ABFF707A-03DD-4897-8D5B-96DCC19069F2}" srcOrd="2" destOrd="0" presId="urn:microsoft.com/office/officeart/2005/8/layout/hList7"/>
    <dgm:cxn modelId="{A505C9D7-7684-409A-B5F1-2B5A48ACF533}" type="presParOf" srcId="{FA1EDF45-C31F-4F21-B0B1-89F7E73BD2D1}" destId="{40D1FAAA-D1A6-4295-8905-A598A44AF872}" srcOrd="3" destOrd="0" presId="urn:microsoft.com/office/officeart/2005/8/layout/hList7"/>
    <dgm:cxn modelId="{9E7CF81B-5248-4B05-B96D-3F51173623C1}" type="presParOf" srcId="{EA6D5B08-CE19-48E8-BE8E-BC4C8489B1E6}" destId="{FB61A5AB-96D8-439C-976E-CEE16D721D53}" srcOrd="3" destOrd="0" presId="urn:microsoft.com/office/officeart/2005/8/layout/hList7"/>
    <dgm:cxn modelId="{656CF668-BFE6-438D-8A46-7FE8429C7022}" type="presParOf" srcId="{EA6D5B08-CE19-48E8-BE8E-BC4C8489B1E6}" destId="{5FDCCF77-EE67-41F4-BE56-2D6A40307635}" srcOrd="4" destOrd="0" presId="urn:microsoft.com/office/officeart/2005/8/layout/hList7"/>
    <dgm:cxn modelId="{746E7F3F-7494-45F4-8D80-B9C0D6438627}" type="presParOf" srcId="{5FDCCF77-EE67-41F4-BE56-2D6A40307635}" destId="{9F8CB57A-D35C-492D-85E9-5B953FD3A890}" srcOrd="0" destOrd="0" presId="urn:microsoft.com/office/officeart/2005/8/layout/hList7"/>
    <dgm:cxn modelId="{840F6B16-D391-4EFB-8D23-93C701E7D8DB}" type="presParOf" srcId="{5FDCCF77-EE67-41F4-BE56-2D6A40307635}" destId="{C032A3F6-5825-4779-9CA3-F4D2A566777C}" srcOrd="1" destOrd="0" presId="urn:microsoft.com/office/officeart/2005/8/layout/hList7"/>
    <dgm:cxn modelId="{FAF42225-2DEB-4D7B-B33E-3DF22985C7BA}" type="presParOf" srcId="{5FDCCF77-EE67-41F4-BE56-2D6A40307635}" destId="{E4D59C17-4D26-4DA3-BC60-A3FE5466FC91}" srcOrd="2" destOrd="0" presId="urn:microsoft.com/office/officeart/2005/8/layout/hList7"/>
    <dgm:cxn modelId="{CEC47375-F441-44AE-B836-A420CC949E24}" type="presParOf" srcId="{5FDCCF77-EE67-41F4-BE56-2D6A40307635}" destId="{ECADC99E-BFD3-4E0F-A4A7-A8D3871DC640}" srcOrd="3" destOrd="0" presId="urn:microsoft.com/office/officeart/2005/8/layout/hList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BBFD81-6C4D-49EE-A62B-8BC72A973F50}">
      <dsp:nvSpPr>
        <dsp:cNvPr id="0" name=""/>
        <dsp:cNvSpPr/>
      </dsp:nvSpPr>
      <dsp:spPr>
        <a:xfrm>
          <a:off x="713" y="41290"/>
          <a:ext cx="2090560" cy="40227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en-US" sz="3100" kern="1200" dirty="0"/>
            <a:t>CHILDREN</a:t>
          </a:r>
        </a:p>
      </dsp:txBody>
      <dsp:txXfrm>
        <a:off x="713" y="1650374"/>
        <a:ext cx="2090560" cy="1609083"/>
      </dsp:txXfrm>
    </dsp:sp>
    <dsp:sp modelId="{238A3773-291D-4020-AEC3-C406CF073693}">
      <dsp:nvSpPr>
        <dsp:cNvPr id="0" name=""/>
        <dsp:cNvSpPr/>
      </dsp:nvSpPr>
      <dsp:spPr>
        <a:xfrm>
          <a:off x="383703" y="317917"/>
          <a:ext cx="1324581" cy="1225802"/>
        </a:xfrm>
        <a:prstGeom prst="ellipse">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DF26A5-9023-4976-8AA3-7095CDD33D15}">
      <dsp:nvSpPr>
        <dsp:cNvPr id="0" name=""/>
        <dsp:cNvSpPr/>
      </dsp:nvSpPr>
      <dsp:spPr>
        <a:xfrm>
          <a:off x="2149585" y="0"/>
          <a:ext cx="1943695" cy="4064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6720" tIns="426720" rIns="426720" bIns="426720" numCol="1" spcCol="1270" anchor="ctr" anchorCtr="0">
          <a:noAutofit/>
        </a:bodyPr>
        <a:lstStyle/>
        <a:p>
          <a:pPr marL="0" lvl="0" indent="0" algn="ctr" defTabSz="2667000">
            <a:lnSpc>
              <a:spcPct val="90000"/>
            </a:lnSpc>
            <a:spcBef>
              <a:spcPct val="0"/>
            </a:spcBef>
            <a:spcAft>
              <a:spcPct val="35000"/>
            </a:spcAft>
            <a:buNone/>
          </a:pPr>
          <a:r>
            <a:rPr lang="en-US" sz="6000" kern="1200" dirty="0"/>
            <a:t>DI</a:t>
          </a:r>
          <a:endParaRPr lang="en-US" sz="5700" kern="1200" dirty="0"/>
        </a:p>
      </dsp:txBody>
      <dsp:txXfrm>
        <a:off x="2149585" y="1625600"/>
        <a:ext cx="1943695" cy="1625600"/>
      </dsp:txXfrm>
    </dsp:sp>
    <dsp:sp modelId="{40D1FAAA-D1A6-4295-8905-A598A44AF872}">
      <dsp:nvSpPr>
        <dsp:cNvPr id="0" name=""/>
        <dsp:cNvSpPr/>
      </dsp:nvSpPr>
      <dsp:spPr>
        <a:xfrm>
          <a:off x="2471937" y="297268"/>
          <a:ext cx="1298990" cy="1246454"/>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8CB57A-D35C-492D-85E9-5B953FD3A890}">
      <dsp:nvSpPr>
        <dsp:cNvPr id="0" name=""/>
        <dsp:cNvSpPr/>
      </dsp:nvSpPr>
      <dsp:spPr>
        <a:xfrm>
          <a:off x="4151591" y="0"/>
          <a:ext cx="1943695" cy="4064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en-US" sz="3100" kern="1200" dirty="0"/>
            <a:t>ELDERLY PEOPLE</a:t>
          </a:r>
        </a:p>
      </dsp:txBody>
      <dsp:txXfrm>
        <a:off x="4151591" y="1625600"/>
        <a:ext cx="1943695" cy="1625600"/>
      </dsp:txXfrm>
    </dsp:sp>
    <dsp:sp modelId="{ECADC99E-BFD3-4E0F-A4A7-A8D3871DC640}">
      <dsp:nvSpPr>
        <dsp:cNvPr id="0" name=""/>
        <dsp:cNvSpPr/>
      </dsp:nvSpPr>
      <dsp:spPr>
        <a:xfrm>
          <a:off x="4488160" y="297268"/>
          <a:ext cx="1270556" cy="1246454"/>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5DEB7F-F02E-4C8E-A55C-8D95EA2350A1}">
      <dsp:nvSpPr>
        <dsp:cNvPr id="0" name=""/>
        <dsp:cNvSpPr/>
      </dsp:nvSpPr>
      <dsp:spPr>
        <a:xfrm>
          <a:off x="1607839" y="3264022"/>
          <a:ext cx="2880320" cy="583954"/>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F53070-5048-41DB-8399-4DC9A63F6DF5}" type="datetimeFigureOut">
              <a:rPr lang="bg-BG" smtClean="0"/>
              <a:t>9.03.18 г.</a:t>
            </a:fld>
            <a:endParaRPr lang="bg-BG"/>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889EA3-8FC4-4E14-A9E5-706251C8B6DE}" type="slidenum">
              <a:rPr lang="bg-BG" smtClean="0"/>
              <a:t>‹#›</a:t>
            </a:fld>
            <a:endParaRPr lang="bg-BG"/>
          </a:p>
        </p:txBody>
      </p:sp>
    </p:spTree>
    <p:extLst>
      <p:ext uri="{BB962C8B-B14F-4D97-AF65-F5344CB8AC3E}">
        <p14:creationId xmlns:p14="http://schemas.microsoft.com/office/powerpoint/2010/main" val="3297290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40889EA3-8FC4-4E14-A9E5-706251C8B6DE}" type="slidenum">
              <a:rPr lang="bg-BG" smtClean="0"/>
              <a:t>1</a:t>
            </a:fld>
            <a:endParaRPr lang="bg-BG"/>
          </a:p>
        </p:txBody>
      </p:sp>
    </p:spTree>
    <p:extLst>
      <p:ext uri="{BB962C8B-B14F-4D97-AF65-F5344CB8AC3E}">
        <p14:creationId xmlns:p14="http://schemas.microsoft.com/office/powerpoint/2010/main" val="3276616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Providing home care for people with chronic illnesses – medical support, integrated services;</a:t>
            </a:r>
          </a:p>
          <a:p>
            <a:pPr marL="171450" indent="-171450">
              <a:buFontTx/>
              <a:buChar char="-"/>
            </a:pPr>
            <a:endParaRPr lang="en-US" dirty="0"/>
          </a:p>
          <a:p>
            <a:endParaRPr lang="bg-BG" dirty="0"/>
          </a:p>
        </p:txBody>
      </p:sp>
      <p:sp>
        <p:nvSpPr>
          <p:cNvPr id="4" name="Slide Number Placeholder 3"/>
          <p:cNvSpPr>
            <a:spLocks noGrp="1"/>
          </p:cNvSpPr>
          <p:nvPr>
            <p:ph type="sldNum" sz="quarter" idx="10"/>
          </p:nvPr>
        </p:nvSpPr>
        <p:spPr/>
        <p:txBody>
          <a:bodyPr/>
          <a:lstStyle/>
          <a:p>
            <a:fld id="{40889EA3-8FC4-4E14-A9E5-706251C8B6DE}" type="slidenum">
              <a:rPr lang="bg-BG" smtClean="0"/>
              <a:t>10</a:t>
            </a:fld>
            <a:endParaRPr lang="bg-BG"/>
          </a:p>
        </p:txBody>
      </p:sp>
    </p:spTree>
    <p:extLst>
      <p:ext uri="{BB962C8B-B14F-4D97-AF65-F5344CB8AC3E}">
        <p14:creationId xmlns:p14="http://schemas.microsoft.com/office/powerpoint/2010/main" val="2507806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DI Children</a:t>
            </a:r>
            <a:r>
              <a:rPr lang="en-US" b="1" baseline="0" dirty="0"/>
              <a:t> ,141 </a:t>
            </a:r>
            <a:r>
              <a:rPr lang="en-US" b="1" baseline="0" dirty="0" err="1"/>
              <a:t>mln.euro</a:t>
            </a:r>
            <a:r>
              <a:rPr lang="en-US" baseline="0" dirty="0"/>
              <a:t>– Early childhood development services, Fostering, Enhancing the capacity of employees in the field of child protection, social services and social assistance, Discover me, Continued support for </a:t>
            </a:r>
            <a:r>
              <a:rPr lang="en-US" baseline="0" dirty="0" err="1"/>
              <a:t>deinstitutionalisation</a:t>
            </a:r>
            <a:r>
              <a:rPr lang="en-US" baseline="0" dirty="0"/>
              <a:t> of children and youth – 1</a:t>
            </a:r>
            <a:r>
              <a:rPr lang="en-US" baseline="30000" dirty="0"/>
              <a:t>st</a:t>
            </a:r>
            <a:r>
              <a:rPr lang="en-US" baseline="0" dirty="0"/>
              <a:t> </a:t>
            </a:r>
            <a:r>
              <a:rPr lang="en-US" baseline="0" dirty="0" err="1"/>
              <a:t>ans</a:t>
            </a:r>
            <a:r>
              <a:rPr lang="en-US" baseline="0" dirty="0"/>
              <a:t> 2</a:t>
            </a:r>
            <a:r>
              <a:rPr lang="en-US" baseline="30000" dirty="0"/>
              <a:t>nd</a:t>
            </a:r>
            <a:r>
              <a:rPr lang="en-US" baseline="0" dirty="0"/>
              <a:t> phase – preparatory phase and provision of social and integrated health and social services for children and families</a:t>
            </a:r>
          </a:p>
          <a:p>
            <a:r>
              <a:rPr lang="en-US" i="1" u="sng" baseline="0" dirty="0"/>
              <a:t>2 forthcoming operations </a:t>
            </a:r>
            <a:r>
              <a:rPr lang="en-US" baseline="0" dirty="0"/>
              <a:t>-  volunteer work, support for integration in the </a:t>
            </a:r>
            <a:r>
              <a:rPr lang="en-US" baseline="0" dirty="0" err="1"/>
              <a:t>labour</a:t>
            </a:r>
            <a:r>
              <a:rPr lang="en-US" baseline="0" dirty="0"/>
              <a:t> market</a:t>
            </a:r>
          </a:p>
          <a:p>
            <a:endParaRPr lang="en-US" baseline="0" dirty="0"/>
          </a:p>
          <a:p>
            <a:r>
              <a:rPr lang="en-US" b="1" baseline="0" dirty="0"/>
              <a:t>DI Elderly, 131 </a:t>
            </a:r>
            <a:r>
              <a:rPr lang="en-US" b="1" baseline="0" dirty="0" err="1"/>
              <a:t>mln.euro</a:t>
            </a:r>
            <a:r>
              <a:rPr lang="en-US" baseline="0" dirty="0"/>
              <a:t> – Independent Life, Support for people with disabilities, New standards for social services, Enhancing the capacity of employees in the field of child protection, social services and social assistance</a:t>
            </a:r>
          </a:p>
          <a:p>
            <a:r>
              <a:rPr lang="en-US" i="1" u="sng" baseline="0" dirty="0"/>
              <a:t>Forthcoming</a:t>
            </a:r>
            <a:r>
              <a:rPr lang="en-US" i="1" baseline="0" dirty="0"/>
              <a:t> </a:t>
            </a:r>
            <a:r>
              <a:rPr lang="en-US" baseline="0" dirty="0"/>
              <a:t>– preparation and provision of social and integrated health and social services ;provision of </a:t>
            </a:r>
            <a:endParaRPr lang="en-US" dirty="0"/>
          </a:p>
          <a:p>
            <a:r>
              <a:rPr lang="en-US" dirty="0"/>
              <a:t>hourly mobile integrated health and social services</a:t>
            </a:r>
            <a:r>
              <a:rPr lang="en-US" baseline="0" dirty="0"/>
              <a:t>; creation of 10 Centers for Social Rehabilitation and Integration for Persons with Mental Disorders and for Mentally Disabled Persons;</a:t>
            </a:r>
            <a:r>
              <a:rPr lang="en-US" dirty="0"/>
              <a:t> creation of 10 Day Care Centers for people with disabilities and their families, including severe multiple disabilities</a:t>
            </a:r>
            <a:r>
              <a:rPr lang="en-US" baseline="0" dirty="0"/>
              <a:t>; support to NGOs, support to social enterprises</a:t>
            </a:r>
          </a:p>
          <a:p>
            <a:endParaRPr lang="en-US" baseline="0" dirty="0"/>
          </a:p>
          <a:p>
            <a:r>
              <a:rPr lang="en-US" b="1" baseline="0" dirty="0"/>
              <a:t>Other, 57 </a:t>
            </a:r>
            <a:r>
              <a:rPr lang="en-US" b="1" baseline="0" dirty="0" err="1"/>
              <a:t>mln.euro</a:t>
            </a:r>
            <a:r>
              <a:rPr lang="en-US" b="1" baseline="0" dirty="0"/>
              <a:t>: </a:t>
            </a:r>
            <a:r>
              <a:rPr lang="en-US" baseline="0" dirty="0"/>
              <a:t>New alternatives, Active inclusion, New chance for social inclusion, Equal opportunities, Development of Social entrepreneurship.</a:t>
            </a:r>
            <a:endParaRPr lang="bg-BG" dirty="0"/>
          </a:p>
        </p:txBody>
      </p:sp>
      <p:sp>
        <p:nvSpPr>
          <p:cNvPr id="4" name="Slide Number Placeholder 3"/>
          <p:cNvSpPr>
            <a:spLocks noGrp="1"/>
          </p:cNvSpPr>
          <p:nvPr>
            <p:ph type="sldNum" sz="quarter" idx="10"/>
          </p:nvPr>
        </p:nvSpPr>
        <p:spPr/>
        <p:txBody>
          <a:bodyPr/>
          <a:lstStyle/>
          <a:p>
            <a:fld id="{40889EA3-8FC4-4E14-A9E5-706251C8B6DE}" type="slidenum">
              <a:rPr lang="bg-BG" smtClean="0"/>
              <a:t>11</a:t>
            </a:fld>
            <a:endParaRPr lang="bg-BG"/>
          </a:p>
        </p:txBody>
      </p:sp>
    </p:spTree>
    <p:extLst>
      <p:ext uri="{BB962C8B-B14F-4D97-AF65-F5344CB8AC3E}">
        <p14:creationId xmlns:p14="http://schemas.microsoft.com/office/powerpoint/2010/main" val="2549018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a:t>
            </a:r>
            <a:r>
              <a:rPr lang="en-US" b="1" dirty="0"/>
              <a:t>The future of work </a:t>
            </a:r>
            <a:r>
              <a:rPr lang="en-US" dirty="0"/>
              <a:t>and the work-life balance are key themes to be addressed in EU policies and EU funding instruments. </a:t>
            </a:r>
          </a:p>
          <a:p>
            <a:r>
              <a:rPr lang="en-US" dirty="0"/>
              <a:t>Digitalization and new technologies</a:t>
            </a:r>
            <a:r>
              <a:rPr lang="en-US" baseline="0" dirty="0"/>
              <a:t> will</a:t>
            </a:r>
            <a:r>
              <a:rPr lang="en-US" dirty="0"/>
              <a:t> impact jobs, skills, wages, and the nature of work itself. It will be necessary to enable smooth transitions between jobs and occupations and invest in upskilling and reskilling of the workforce in order to meet the rapidly changing demands of the </a:t>
            </a:r>
            <a:r>
              <a:rPr lang="en-US" dirty="0" err="1"/>
              <a:t>labour</a:t>
            </a:r>
            <a:r>
              <a:rPr lang="en-US" dirty="0"/>
              <a:t> market</a:t>
            </a:r>
          </a:p>
          <a:p>
            <a:pPr lvl="0"/>
            <a:endParaRPr lang="bg-BG"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Development of practical knowledge and skills from an early age;</a:t>
            </a:r>
            <a:endParaRPr lang="bg-BG"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right skills for new jobs and the impact of digitalisation and automation on the labour market;</a:t>
            </a:r>
            <a:endParaRPr lang="bg-BG"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New forms of work: Fair working conditions and adequate social protection.</a:t>
            </a:r>
            <a:endParaRPr lang="bg-BG"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bg-BG"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Bulgaria’s vision of the future of work:</a:t>
            </a:r>
            <a:endParaRPr lang="bg-BG"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identifying the right skills for the new jobs;</a:t>
            </a:r>
            <a:endParaRPr lang="bg-BG"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better planning and linking the policies in the field of education, training and employment;</a:t>
            </a:r>
            <a:endParaRPr lang="bg-BG"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emphasis on youth employment, skills and competencies needed for the future labour market</a:t>
            </a:r>
            <a:endParaRPr lang="bg-BG" sz="1200" kern="1200" dirty="0">
              <a:solidFill>
                <a:schemeClr val="tx1"/>
              </a:solidFill>
              <a:effectLst/>
              <a:latin typeface="+mn-lt"/>
              <a:ea typeface="+mn-ea"/>
              <a:cs typeface="+mn-cs"/>
            </a:endParaRPr>
          </a:p>
          <a:p>
            <a:endParaRPr lang="en-US" dirty="0"/>
          </a:p>
          <a:p>
            <a:r>
              <a:rPr lang="en-US" b="1" dirty="0"/>
              <a:t>2</a:t>
            </a:r>
            <a:r>
              <a:rPr lang="en-US" dirty="0"/>
              <a:t>. Continuing targeted </a:t>
            </a:r>
            <a:r>
              <a:rPr lang="en-US" b="1" dirty="0"/>
              <a:t>EU aid and investment </a:t>
            </a:r>
            <a:r>
              <a:rPr lang="en-US" dirty="0"/>
              <a:t>to create sustainable jobs, economic growth and social cohesion</a:t>
            </a:r>
          </a:p>
          <a:p>
            <a:r>
              <a:rPr lang="en-US" dirty="0"/>
              <a:t>Support for measures aimed at combating unemployment, discrimination, social exclusion and poverty. </a:t>
            </a:r>
          </a:p>
          <a:p>
            <a:r>
              <a:rPr lang="en-US" dirty="0"/>
              <a:t>The provision of EU funds through the European Social Fund is an important prerequisite for overcoming the existing disparities between countries and regions. </a:t>
            </a:r>
          </a:p>
          <a:p>
            <a:r>
              <a:rPr lang="en-US" dirty="0"/>
              <a:t>For Bulgaria in the social sphere, it is essential to strengthen the effects of ESF investment. </a:t>
            </a:r>
          </a:p>
          <a:p>
            <a:endParaRPr lang="en-US" dirty="0"/>
          </a:p>
          <a:p>
            <a:r>
              <a:rPr lang="en-US" b="1" dirty="0"/>
              <a:t>3. </a:t>
            </a:r>
            <a:r>
              <a:rPr lang="en-US" dirty="0"/>
              <a:t>Main</a:t>
            </a:r>
            <a:r>
              <a:rPr lang="en-US" baseline="0" dirty="0"/>
              <a:t> </a:t>
            </a:r>
            <a:r>
              <a:rPr lang="en-US" dirty="0"/>
              <a:t>objective of the National Strategy for Children 2008-2018</a:t>
            </a:r>
            <a:r>
              <a:rPr lang="en-US" baseline="0" dirty="0"/>
              <a:t> -</a:t>
            </a:r>
            <a:r>
              <a:rPr lang="en-US" dirty="0"/>
              <a:t> providing conditions for effective exercise of the rights and improving the </a:t>
            </a:r>
            <a:r>
              <a:rPr lang="en-US" b="1" dirty="0"/>
              <a:t>quality of life of the children</a:t>
            </a:r>
            <a:r>
              <a:rPr lang="en-US" dirty="0"/>
              <a:t>, which are needed for their free and full personal development, </a:t>
            </a:r>
            <a:r>
              <a:rPr lang="en-US" b="1" dirty="0"/>
              <a:t>early prevention measures</a:t>
            </a:r>
            <a:r>
              <a:rPr lang="en-US" dirty="0"/>
              <a:t>. Support</a:t>
            </a:r>
            <a:r>
              <a:rPr lang="en-US" baseline="0" dirty="0"/>
              <a:t> form ESF.</a:t>
            </a:r>
          </a:p>
          <a:p>
            <a:r>
              <a:rPr lang="en-GB" sz="1200" kern="1200" dirty="0">
                <a:solidFill>
                  <a:schemeClr val="tx1"/>
                </a:solidFill>
                <a:effectLst/>
                <a:latin typeface="+mn-lt"/>
                <a:ea typeface="+mn-ea"/>
                <a:cs typeface="+mn-cs"/>
              </a:rPr>
              <a:t>The theme is in line with a leading government priority for </a:t>
            </a:r>
            <a:r>
              <a:rPr lang="en-GB" sz="1200" b="1" kern="1200" dirty="0">
                <a:solidFill>
                  <a:schemeClr val="tx1"/>
                </a:solidFill>
                <a:effectLst/>
                <a:latin typeface="+mn-lt"/>
                <a:ea typeface="+mn-ea"/>
                <a:cs typeface="+mn-cs"/>
              </a:rPr>
              <a:t>reducing poverty and promoting social inclusion through child and family support, including integrated early childhood development services. </a:t>
            </a:r>
            <a:endParaRPr lang="en-US" b="1" baseline="0" dirty="0"/>
          </a:p>
          <a:p>
            <a:endParaRPr lang="en-US" baseline="0" dirty="0"/>
          </a:p>
          <a:p>
            <a:r>
              <a:rPr lang="en-US" b="1" baseline="0" dirty="0"/>
              <a:t>4</a:t>
            </a:r>
            <a:r>
              <a:rPr lang="en-US" baseline="0" dirty="0"/>
              <a:t>. Demographic trend towards aging of the population</a:t>
            </a:r>
          </a:p>
          <a:p>
            <a:r>
              <a:rPr lang="en-GB" sz="1200" kern="1200" dirty="0">
                <a:solidFill>
                  <a:schemeClr val="tx1"/>
                </a:solidFill>
                <a:effectLst/>
                <a:latin typeface="+mn-lt"/>
                <a:ea typeface="+mn-ea"/>
                <a:cs typeface="+mn-cs"/>
              </a:rPr>
              <a:t>Measures are needed to improve the quality of life, promote social </a:t>
            </a:r>
            <a:r>
              <a:rPr lang="en-GB" sz="1200" b="1" kern="1200" dirty="0">
                <a:solidFill>
                  <a:schemeClr val="tx1"/>
                </a:solidFill>
                <a:effectLst/>
                <a:latin typeface="+mn-lt"/>
                <a:ea typeface="+mn-ea"/>
                <a:cs typeface="+mn-cs"/>
              </a:rPr>
              <a:t>inclusion and integration into society of disadvantaged groups with special needs and other vulnerable groups</a:t>
            </a:r>
            <a:r>
              <a:rPr lang="en-GB" sz="1200" kern="1200" dirty="0">
                <a:solidFill>
                  <a:schemeClr val="tx1"/>
                </a:solidFill>
                <a:effectLst/>
                <a:latin typeface="+mn-lt"/>
                <a:ea typeface="+mn-ea"/>
                <a:cs typeface="+mn-cs"/>
              </a:rPr>
              <a:t>.</a:t>
            </a:r>
          </a:p>
          <a:p>
            <a:r>
              <a:rPr lang="en-GB" sz="1200" kern="1200" dirty="0">
                <a:solidFill>
                  <a:schemeClr val="tx1"/>
                </a:solidFill>
                <a:effectLst/>
                <a:latin typeface="+mn-lt"/>
                <a:ea typeface="+mn-ea"/>
                <a:cs typeface="+mn-cs"/>
              </a:rPr>
              <a:t> </a:t>
            </a:r>
            <a:endParaRPr lang="bg-BG" sz="1200" kern="1200" dirty="0">
              <a:solidFill>
                <a:schemeClr val="tx1"/>
              </a:solidFill>
              <a:effectLst/>
              <a:latin typeface="+mn-lt"/>
              <a:ea typeface="+mn-ea"/>
              <a:cs typeface="+mn-cs"/>
            </a:endParaRPr>
          </a:p>
          <a:p>
            <a:endParaRPr lang="bg-BG" dirty="0"/>
          </a:p>
        </p:txBody>
      </p:sp>
      <p:sp>
        <p:nvSpPr>
          <p:cNvPr id="4" name="Slide Number Placeholder 3"/>
          <p:cNvSpPr>
            <a:spLocks noGrp="1"/>
          </p:cNvSpPr>
          <p:nvPr>
            <p:ph type="sldNum" sz="quarter" idx="10"/>
          </p:nvPr>
        </p:nvSpPr>
        <p:spPr/>
        <p:txBody>
          <a:bodyPr/>
          <a:lstStyle/>
          <a:p>
            <a:fld id="{40889EA3-8FC4-4E14-A9E5-706251C8B6DE}" type="slidenum">
              <a:rPr lang="bg-BG" smtClean="0"/>
              <a:t>2</a:t>
            </a:fld>
            <a:endParaRPr lang="bg-BG"/>
          </a:p>
        </p:txBody>
      </p:sp>
    </p:spTree>
    <p:extLst>
      <p:ext uri="{BB962C8B-B14F-4D97-AF65-F5344CB8AC3E}">
        <p14:creationId xmlns:p14="http://schemas.microsoft.com/office/powerpoint/2010/main" val="2581615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Equal Rights of People with Disabilities</a:t>
            </a:r>
            <a:endParaRPr lang="bg-BG"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A key priority </a:t>
            </a:r>
            <a:endParaRPr lang="bg-BG"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Equal opportunities – a priority for Bulgaria under the human rights aspect </a:t>
            </a:r>
            <a:endParaRPr lang="bg-BG"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Accessibility </a:t>
            </a:r>
            <a:endParaRPr lang="bg-BG"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Social inclusion</a:t>
            </a:r>
            <a:endParaRPr lang="bg-BG"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bg-BG"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Full enjoyment of all rights and freedoms by persons with disabilities without any discrimination is set out as a major priority in a number of national and EU strategic documents and needs to be further developed and improved. The relevant legislation is consistently developed, thereby creating guarantees for non-discrimination in this field and ensuring equal opportunities for and social inclusion of persons with disabilities.   </a:t>
            </a:r>
            <a:endParaRPr lang="bg-BG"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European Union as well as Bulgaria is a party to the UN Convention on the rights of persons with disabilities and thus takes a number of measures for legislative amendments. The European Commission (EC) is the contact point for implementation of the Convention</a:t>
            </a:r>
          </a:p>
          <a:p>
            <a:r>
              <a:rPr lang="en-GB" sz="1200" kern="1200" dirty="0">
                <a:solidFill>
                  <a:schemeClr val="tx1"/>
                </a:solidFill>
                <a:effectLst/>
                <a:latin typeface="+mn-lt"/>
                <a:ea typeface="+mn-ea"/>
                <a:cs typeface="+mn-cs"/>
              </a:rPr>
              <a:t>The government pursues a consistent step-by-step policy in this field and the regulations of the Convention on the rights of persons with disabilities are thus subjected to profound discussion even before the ratification and this discussion is ongoing.</a:t>
            </a:r>
            <a:endParaRPr lang="bg-BG"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Equal opportunities</a:t>
            </a:r>
            <a:r>
              <a:rPr lang="en-GB" sz="1200" kern="1200" dirty="0">
                <a:solidFill>
                  <a:schemeClr val="tx1"/>
                </a:solidFill>
                <a:effectLst/>
                <a:latin typeface="+mn-lt"/>
                <a:ea typeface="+mn-ea"/>
                <a:cs typeface="+mn-cs"/>
              </a:rPr>
              <a:t> are among Bulgaria’s priorities in the human rights field, laid down in a number of national and European strategic documents. The implementation of effective gender equality policies is important to the objectives of the National Development Programme: Bulgaria 2020 and the National Reform Programme.</a:t>
            </a:r>
            <a:endParaRPr lang="bg-BG" sz="1200" kern="1200" dirty="0">
              <a:solidFill>
                <a:schemeClr val="tx1"/>
              </a:solidFill>
              <a:effectLst/>
              <a:latin typeface="+mn-lt"/>
              <a:ea typeface="+mn-ea"/>
              <a:cs typeface="+mn-cs"/>
            </a:endParaRP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Accessibility</a:t>
            </a:r>
            <a:r>
              <a:rPr lang="en-GB" sz="1200" kern="1200" dirty="0">
                <a:solidFill>
                  <a:schemeClr val="tx1"/>
                </a:solidFill>
                <a:effectLst/>
                <a:latin typeface="+mn-lt"/>
                <a:ea typeface="+mn-ea"/>
                <a:cs typeface="+mn-cs"/>
              </a:rPr>
              <a:t> is included in several EU initiatives and some detailed accessibility requirements are incorporated in the EU legislation on specific projects and services or specific sectors. </a:t>
            </a:r>
            <a:endParaRPr lang="bg-BG" dirty="0"/>
          </a:p>
        </p:txBody>
      </p:sp>
      <p:sp>
        <p:nvSpPr>
          <p:cNvPr id="4" name="Slide Number Placeholder 3"/>
          <p:cNvSpPr>
            <a:spLocks noGrp="1"/>
          </p:cNvSpPr>
          <p:nvPr>
            <p:ph type="sldNum" sz="quarter" idx="10"/>
          </p:nvPr>
        </p:nvSpPr>
        <p:spPr/>
        <p:txBody>
          <a:bodyPr/>
          <a:lstStyle/>
          <a:p>
            <a:fld id="{40889EA3-8FC4-4E14-A9E5-706251C8B6DE}" type="slidenum">
              <a:rPr lang="bg-BG" smtClean="0"/>
              <a:t>3</a:t>
            </a:fld>
            <a:endParaRPr lang="bg-BG"/>
          </a:p>
        </p:txBody>
      </p:sp>
    </p:spTree>
    <p:extLst>
      <p:ext uri="{BB962C8B-B14F-4D97-AF65-F5344CB8AC3E}">
        <p14:creationId xmlns:p14="http://schemas.microsoft.com/office/powerpoint/2010/main" val="886604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DI – complex process</a:t>
            </a:r>
          </a:p>
          <a:p>
            <a:endParaRPr lang="en-US" b="1" dirty="0"/>
          </a:p>
          <a:p>
            <a:r>
              <a:rPr lang="en-US" b="1" dirty="0"/>
              <a:t>Prevention</a:t>
            </a:r>
            <a:r>
              <a:rPr lang="en-US" b="1" baseline="0" dirty="0"/>
              <a:t> from institutionalization – supportive community-based and home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Preparatory work</a:t>
            </a:r>
            <a:r>
              <a:rPr lang="en-US" sz="1200" b="1" kern="1200" baseline="0" dirty="0">
                <a:solidFill>
                  <a:schemeClr val="tx1"/>
                </a:solidFill>
                <a:effectLst/>
                <a:latin typeface="+mn-lt"/>
                <a:ea typeface="+mn-ea"/>
                <a:cs typeface="+mn-cs"/>
              </a:rPr>
              <a:t> and services</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to move children/elderly from the institutions and place them in newly opened services;</a:t>
            </a:r>
            <a:endParaRPr lang="bg-BG" sz="1200" kern="1200" dirty="0">
              <a:solidFill>
                <a:schemeClr val="tx1"/>
              </a:solidFill>
              <a:effectLst/>
              <a:latin typeface="+mn-lt"/>
              <a:ea typeface="+mn-ea"/>
              <a:cs typeface="+mn-cs"/>
            </a:endParaRPr>
          </a:p>
          <a:p>
            <a:endParaRPr lang="bg-BG" dirty="0"/>
          </a:p>
        </p:txBody>
      </p:sp>
      <p:sp>
        <p:nvSpPr>
          <p:cNvPr id="4" name="Slide Number Placeholder 3"/>
          <p:cNvSpPr>
            <a:spLocks noGrp="1"/>
          </p:cNvSpPr>
          <p:nvPr>
            <p:ph type="sldNum" sz="quarter" idx="10"/>
          </p:nvPr>
        </p:nvSpPr>
        <p:spPr/>
        <p:txBody>
          <a:bodyPr/>
          <a:lstStyle/>
          <a:p>
            <a:fld id="{40889EA3-8FC4-4E14-A9E5-706251C8B6DE}" type="slidenum">
              <a:rPr lang="bg-BG" smtClean="0"/>
              <a:t>4</a:t>
            </a:fld>
            <a:endParaRPr lang="bg-BG"/>
          </a:p>
        </p:txBody>
      </p:sp>
    </p:spTree>
    <p:extLst>
      <p:ext uri="{BB962C8B-B14F-4D97-AF65-F5344CB8AC3E}">
        <p14:creationId xmlns:p14="http://schemas.microsoft.com/office/powerpoint/2010/main" val="4245249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Deinstitutionalization of childcare </a:t>
            </a:r>
            <a:r>
              <a:rPr lang="en-US" sz="1200" kern="1200" dirty="0">
                <a:solidFill>
                  <a:schemeClr val="tx1"/>
                </a:solidFill>
                <a:effectLst/>
                <a:latin typeface="+mn-lt"/>
                <a:ea typeface="+mn-ea"/>
                <a:cs typeface="+mn-cs"/>
              </a:rPr>
              <a:t>is one of the most important preconditions </a:t>
            </a:r>
            <a:r>
              <a:rPr lang="en-US" sz="1200" b="1" kern="1200" dirty="0">
                <a:solidFill>
                  <a:schemeClr val="tx1"/>
                </a:solidFill>
                <a:effectLst/>
                <a:latin typeface="+mn-lt"/>
                <a:ea typeface="+mn-ea"/>
                <a:cs typeface="+mn-cs"/>
              </a:rPr>
              <a:t>to guarantee the rights of children</a:t>
            </a:r>
            <a:r>
              <a:rPr lang="en-US" sz="1200" kern="1200" dirty="0">
                <a:solidFill>
                  <a:schemeClr val="tx1"/>
                </a:solidFill>
                <a:effectLst/>
                <a:latin typeface="+mn-lt"/>
                <a:ea typeface="+mn-ea"/>
                <a:cs typeface="+mn-cs"/>
              </a:rPr>
              <a:t>, who, for one reason or another, could not be raised by their biological families. In the past 20 years in Bulgaria, different concepts have been discussed and different interpretations have been accepted for the process of deinstitutionalization, yet the adoption of the National Strategy "Vision for deinstitutionalization of children in Bulgaria" has brought together all stakeholders around common principles and actions for a realistic deinstitutionalization of childcare.</a:t>
            </a:r>
            <a:endParaRPr lang="bg-BG"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b="1" kern="1200" dirty="0">
                <a:solidFill>
                  <a:schemeClr val="tx1"/>
                </a:solidFill>
                <a:effectLst/>
                <a:latin typeface="+mn-lt"/>
                <a:ea typeface="+mn-ea"/>
                <a:cs typeface="+mn-cs"/>
              </a:rPr>
              <a:t>Bulgaria</a:t>
            </a:r>
            <a:r>
              <a:rPr lang="en-GB" sz="1200" kern="1200" dirty="0">
                <a:solidFill>
                  <a:schemeClr val="tx1"/>
                </a:solidFill>
                <a:effectLst/>
                <a:latin typeface="+mn-lt"/>
                <a:ea typeface="+mn-ea"/>
                <a:cs typeface="+mn-cs"/>
              </a:rPr>
              <a:t> is an </a:t>
            </a:r>
            <a:r>
              <a:rPr lang="en-GB" sz="1200" b="1" kern="1200" dirty="0">
                <a:solidFill>
                  <a:schemeClr val="tx1"/>
                </a:solidFill>
                <a:effectLst/>
                <a:latin typeface="+mn-lt"/>
                <a:ea typeface="+mn-ea"/>
                <a:cs typeface="+mn-cs"/>
              </a:rPr>
              <a:t>example of good practice</a:t>
            </a:r>
            <a:r>
              <a:rPr lang="en-GB" sz="1200" kern="1200" dirty="0">
                <a:solidFill>
                  <a:schemeClr val="tx1"/>
                </a:solidFill>
                <a:effectLst/>
                <a:latin typeface="+mn-lt"/>
                <a:ea typeface="+mn-ea"/>
                <a:cs typeface="+mn-cs"/>
              </a:rPr>
              <a:t> in implementing the reform, related to </a:t>
            </a:r>
            <a:r>
              <a:rPr lang="en-GB" sz="1200" b="1" kern="1200" dirty="0">
                <a:solidFill>
                  <a:schemeClr val="tx1"/>
                </a:solidFill>
                <a:effectLst/>
                <a:latin typeface="+mn-lt"/>
                <a:ea typeface="+mn-ea"/>
                <a:cs typeface="+mn-cs"/>
              </a:rPr>
              <a:t>the prevention and deinstitutionalization</a:t>
            </a:r>
            <a:r>
              <a:rPr lang="en-GB" sz="1200" kern="1200" dirty="0">
                <a:solidFill>
                  <a:schemeClr val="tx1"/>
                </a:solidFill>
                <a:effectLst/>
                <a:latin typeface="+mn-lt"/>
                <a:ea typeface="+mn-ea"/>
                <a:cs typeface="+mn-cs"/>
              </a:rPr>
              <a:t> of children. </a:t>
            </a:r>
            <a:endParaRPr lang="bg-BG"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Bulgaria is one of the few countries with an </a:t>
            </a:r>
            <a:r>
              <a:rPr lang="en-GB" sz="1200" b="1" kern="1200" dirty="0">
                <a:solidFill>
                  <a:schemeClr val="tx1"/>
                </a:solidFill>
                <a:effectLst/>
                <a:latin typeface="+mn-lt"/>
                <a:ea typeface="+mn-ea"/>
                <a:cs typeface="+mn-cs"/>
              </a:rPr>
              <a:t>adopted strategy </a:t>
            </a:r>
            <a:r>
              <a:rPr lang="en-GB" sz="1200" kern="1200" dirty="0">
                <a:solidFill>
                  <a:schemeClr val="tx1"/>
                </a:solidFill>
                <a:effectLst/>
                <a:latin typeface="+mn-lt"/>
                <a:ea typeface="+mn-ea"/>
                <a:cs typeface="+mn-cs"/>
              </a:rPr>
              <a:t>for transition from an institutional way of life to a community life.</a:t>
            </a:r>
            <a:endParaRPr lang="bg-BG"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a:solidFill>
                  <a:schemeClr val="tx1"/>
                </a:solidFill>
                <a:effectLst/>
                <a:latin typeface="+mn-lt"/>
                <a:ea typeface="+mn-ea"/>
                <a:cs typeface="+mn-cs"/>
              </a:rPr>
              <a:t>The specific national goal is to complete the process in 2025 and not to have any institutions with children, accommodated in them. </a:t>
            </a:r>
            <a:endParaRPr lang="bg-BG"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Bulgaria is among those countries that actually take the children out of the institutions and close the institutions down. </a:t>
            </a:r>
            <a:endParaRPr lang="bg-BG"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In the process of prevention, Bulgaria is also a leader in the implementation of good practice with its policies to develop new standards for the quality of social services and deployment of foster care as an alternative to the placement in institutions. </a:t>
            </a:r>
            <a:endParaRPr lang="bg-BG" sz="1200" kern="1200" dirty="0">
              <a:solidFill>
                <a:schemeClr val="tx1"/>
              </a:solidFill>
              <a:effectLst/>
              <a:latin typeface="+mn-lt"/>
              <a:ea typeface="+mn-ea"/>
              <a:cs typeface="+mn-cs"/>
            </a:endParaRPr>
          </a:p>
          <a:p>
            <a:endParaRPr lang="bg-BG" dirty="0"/>
          </a:p>
        </p:txBody>
      </p:sp>
      <p:sp>
        <p:nvSpPr>
          <p:cNvPr id="4" name="Slide Number Placeholder 3"/>
          <p:cNvSpPr>
            <a:spLocks noGrp="1"/>
          </p:cNvSpPr>
          <p:nvPr>
            <p:ph type="sldNum" sz="quarter" idx="10"/>
          </p:nvPr>
        </p:nvSpPr>
        <p:spPr/>
        <p:txBody>
          <a:bodyPr/>
          <a:lstStyle/>
          <a:p>
            <a:fld id="{40889EA3-8FC4-4E14-A9E5-706251C8B6DE}" type="slidenum">
              <a:rPr lang="bg-BG" smtClean="0"/>
              <a:t>5</a:t>
            </a:fld>
            <a:endParaRPr lang="bg-BG"/>
          </a:p>
        </p:txBody>
      </p:sp>
    </p:spTree>
    <p:extLst>
      <p:ext uri="{BB962C8B-B14F-4D97-AF65-F5344CB8AC3E}">
        <p14:creationId xmlns:p14="http://schemas.microsoft.com/office/powerpoint/2010/main" val="418593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40889EA3-8FC4-4E14-A9E5-706251C8B6DE}" type="slidenum">
              <a:rPr lang="bg-BG" smtClean="0"/>
              <a:t>6</a:t>
            </a:fld>
            <a:endParaRPr lang="bg-BG"/>
          </a:p>
        </p:txBody>
      </p:sp>
    </p:spTree>
    <p:extLst>
      <p:ext uri="{BB962C8B-B14F-4D97-AF65-F5344CB8AC3E}">
        <p14:creationId xmlns:p14="http://schemas.microsoft.com/office/powerpoint/2010/main" val="2227525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b="1" dirty="0"/>
              <a:t>346 million EUR state budget expenditure –for this period this funding is according to the measures for child support in the national legislation:</a:t>
            </a:r>
          </a:p>
          <a:p>
            <a:pPr marL="0" indent="0">
              <a:buNone/>
            </a:pPr>
            <a:r>
              <a:rPr lang="en-US" sz="1200" b="1" dirty="0"/>
              <a:t> </a:t>
            </a:r>
            <a:endParaRPr lang="en-US" b="1" dirty="0"/>
          </a:p>
          <a:p>
            <a:pPr marL="171450" indent="-171450">
              <a:buFont typeface="Arial" panose="020B0604020202020204" pitchFamily="34" charset="0"/>
              <a:buChar char="•"/>
            </a:pPr>
            <a:r>
              <a:rPr lang="en-US" dirty="0"/>
              <a:t>Supportive</a:t>
            </a:r>
            <a:r>
              <a:rPr lang="en-US" baseline="0" dirty="0"/>
              <a:t> services for children in the community</a:t>
            </a:r>
          </a:p>
          <a:p>
            <a:pPr marL="171450" indent="-171450">
              <a:buFont typeface="Arial" panose="020B0604020202020204" pitchFamily="34" charset="0"/>
              <a:buChar char="•"/>
            </a:pPr>
            <a:r>
              <a:rPr lang="en-US" baseline="0" dirty="0"/>
              <a:t>Early childhood development services, incl. support to families, guidance, counselling;  </a:t>
            </a:r>
          </a:p>
          <a:p>
            <a:pPr marL="171450" indent="-171450">
              <a:buFont typeface="Arial" panose="020B0604020202020204" pitchFamily="34" charset="0"/>
              <a:buChar char="•"/>
            </a:pPr>
            <a:r>
              <a:rPr lang="en-US" baseline="0" dirty="0"/>
              <a:t>Services for social inclusion.</a:t>
            </a:r>
            <a:endParaRPr lang="bg-BG" dirty="0"/>
          </a:p>
        </p:txBody>
      </p:sp>
      <p:sp>
        <p:nvSpPr>
          <p:cNvPr id="4" name="Slide Number Placeholder 3"/>
          <p:cNvSpPr>
            <a:spLocks noGrp="1"/>
          </p:cNvSpPr>
          <p:nvPr>
            <p:ph type="sldNum" sz="quarter" idx="10"/>
          </p:nvPr>
        </p:nvSpPr>
        <p:spPr/>
        <p:txBody>
          <a:bodyPr/>
          <a:lstStyle/>
          <a:p>
            <a:fld id="{40889EA3-8FC4-4E14-A9E5-706251C8B6DE}" type="slidenum">
              <a:rPr lang="bg-BG" smtClean="0"/>
              <a:t>7</a:t>
            </a:fld>
            <a:endParaRPr lang="bg-BG"/>
          </a:p>
        </p:txBody>
      </p:sp>
    </p:spTree>
    <p:extLst>
      <p:ext uri="{BB962C8B-B14F-4D97-AF65-F5344CB8AC3E}">
        <p14:creationId xmlns:p14="http://schemas.microsoft.com/office/powerpoint/2010/main" val="2064989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a:t>
            </a:r>
            <a:r>
              <a:rPr lang="en-US" baseline="0" dirty="0"/>
              <a:t> Foster care/adoption of children </a:t>
            </a:r>
            <a:r>
              <a:rPr lang="en-US" sz="1200" dirty="0">
                <a:ea typeface="Georgia" charset="0"/>
                <a:cs typeface="Georgia" charset="0"/>
              </a:rPr>
              <a:t>up to 3 years of age – national policy;</a:t>
            </a:r>
          </a:p>
          <a:p>
            <a:endParaRPr lang="bg-BG" dirty="0"/>
          </a:p>
        </p:txBody>
      </p:sp>
      <p:sp>
        <p:nvSpPr>
          <p:cNvPr id="4" name="Slide Number Placeholder 3"/>
          <p:cNvSpPr>
            <a:spLocks noGrp="1"/>
          </p:cNvSpPr>
          <p:nvPr>
            <p:ph type="sldNum" sz="quarter" idx="10"/>
          </p:nvPr>
        </p:nvSpPr>
        <p:spPr/>
        <p:txBody>
          <a:bodyPr/>
          <a:lstStyle/>
          <a:p>
            <a:fld id="{40889EA3-8FC4-4E14-A9E5-706251C8B6DE}" type="slidenum">
              <a:rPr lang="bg-BG" smtClean="0"/>
              <a:t>8</a:t>
            </a:fld>
            <a:endParaRPr lang="bg-BG"/>
          </a:p>
        </p:txBody>
      </p:sp>
    </p:spTree>
    <p:extLst>
      <p:ext uri="{BB962C8B-B14F-4D97-AF65-F5344CB8AC3E}">
        <p14:creationId xmlns:p14="http://schemas.microsoft.com/office/powerpoint/2010/main" val="149723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ESIF, in support of the implementation of the National Strategy,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 system of community-based services throughout the country and family-like environment</a:t>
            </a:r>
            <a:endParaRPr lang="bg-BG" dirty="0"/>
          </a:p>
        </p:txBody>
      </p:sp>
      <p:sp>
        <p:nvSpPr>
          <p:cNvPr id="4" name="Slide Number Placeholder 3"/>
          <p:cNvSpPr>
            <a:spLocks noGrp="1"/>
          </p:cNvSpPr>
          <p:nvPr>
            <p:ph type="sldNum" sz="quarter" idx="10"/>
          </p:nvPr>
        </p:nvSpPr>
        <p:spPr/>
        <p:txBody>
          <a:bodyPr/>
          <a:lstStyle/>
          <a:p>
            <a:fld id="{40889EA3-8FC4-4E14-A9E5-706251C8B6DE}" type="slidenum">
              <a:rPr lang="bg-BG" smtClean="0"/>
              <a:t>9</a:t>
            </a:fld>
            <a:endParaRPr lang="bg-BG"/>
          </a:p>
        </p:txBody>
      </p:sp>
    </p:spTree>
    <p:extLst>
      <p:ext uri="{BB962C8B-B14F-4D97-AF65-F5344CB8AC3E}">
        <p14:creationId xmlns:p14="http://schemas.microsoft.com/office/powerpoint/2010/main" val="2702875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bg-BG"/>
          </a:p>
        </p:txBody>
      </p:sp>
      <p:sp>
        <p:nvSpPr>
          <p:cNvPr id="4" name="Date Placeholder 3"/>
          <p:cNvSpPr>
            <a:spLocks noGrp="1"/>
          </p:cNvSpPr>
          <p:nvPr>
            <p:ph type="dt" sz="half" idx="10"/>
          </p:nvPr>
        </p:nvSpPr>
        <p:spPr/>
        <p:txBody>
          <a:bodyPr/>
          <a:lstStyle/>
          <a:p>
            <a:fld id="{66F3610B-4C57-42D6-AF35-CCBCD1329C76}" type="datetime1">
              <a:rPr lang="bg-BG" smtClean="0"/>
              <a:t>9.03.18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C93821F-1ACF-4A7E-94AC-0431A9ACB8F4}" type="slidenum">
              <a:rPr lang="bg-BG" smtClean="0"/>
              <a:t>‹#›</a:t>
            </a:fld>
            <a:endParaRPr lang="bg-BG"/>
          </a:p>
        </p:txBody>
      </p:sp>
    </p:spTree>
    <p:extLst>
      <p:ext uri="{BB962C8B-B14F-4D97-AF65-F5344CB8AC3E}">
        <p14:creationId xmlns:p14="http://schemas.microsoft.com/office/powerpoint/2010/main" val="2626831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p>
            <a:fld id="{1FB57930-7192-4196-BCB0-62FD4E6D04C0}" type="datetime1">
              <a:rPr lang="bg-BG" smtClean="0"/>
              <a:t>9.03.18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C93821F-1ACF-4A7E-94AC-0431A9ACB8F4}" type="slidenum">
              <a:rPr lang="bg-BG" smtClean="0"/>
              <a:t>‹#›</a:t>
            </a:fld>
            <a:endParaRPr lang="bg-BG"/>
          </a:p>
        </p:txBody>
      </p:sp>
    </p:spTree>
    <p:extLst>
      <p:ext uri="{BB962C8B-B14F-4D97-AF65-F5344CB8AC3E}">
        <p14:creationId xmlns:p14="http://schemas.microsoft.com/office/powerpoint/2010/main" val="279846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p>
            <a:fld id="{361163FE-B226-4ABE-A6E0-CC7243A72C70}" type="datetime1">
              <a:rPr lang="bg-BG" smtClean="0"/>
              <a:t>9.03.18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C93821F-1ACF-4A7E-94AC-0431A9ACB8F4}" type="slidenum">
              <a:rPr lang="bg-BG" smtClean="0"/>
              <a:t>‹#›</a:t>
            </a:fld>
            <a:endParaRPr lang="bg-BG"/>
          </a:p>
        </p:txBody>
      </p:sp>
    </p:spTree>
    <p:extLst>
      <p:ext uri="{BB962C8B-B14F-4D97-AF65-F5344CB8AC3E}">
        <p14:creationId xmlns:p14="http://schemas.microsoft.com/office/powerpoint/2010/main" val="4051528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p>
            <a:fld id="{8E7B441D-0A02-4462-8C50-460FC0FBBF8E}" type="datetime1">
              <a:rPr lang="bg-BG" smtClean="0"/>
              <a:t>9.03.18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C93821F-1ACF-4A7E-94AC-0431A9ACB8F4}" type="slidenum">
              <a:rPr lang="bg-BG" smtClean="0"/>
              <a:t>‹#›</a:t>
            </a:fld>
            <a:endParaRPr lang="bg-BG"/>
          </a:p>
        </p:txBody>
      </p:sp>
    </p:spTree>
    <p:extLst>
      <p:ext uri="{BB962C8B-B14F-4D97-AF65-F5344CB8AC3E}">
        <p14:creationId xmlns:p14="http://schemas.microsoft.com/office/powerpoint/2010/main" val="1644820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30EF48-D267-4939-A45A-01B666E7EFB3}" type="datetime1">
              <a:rPr lang="bg-BG" smtClean="0"/>
              <a:t>9.03.18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C93821F-1ACF-4A7E-94AC-0431A9ACB8F4}" type="slidenum">
              <a:rPr lang="bg-BG" smtClean="0"/>
              <a:t>‹#›</a:t>
            </a:fld>
            <a:endParaRPr lang="bg-BG"/>
          </a:p>
        </p:txBody>
      </p:sp>
    </p:spTree>
    <p:extLst>
      <p:ext uri="{BB962C8B-B14F-4D97-AF65-F5344CB8AC3E}">
        <p14:creationId xmlns:p14="http://schemas.microsoft.com/office/powerpoint/2010/main" val="1079994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p:cNvSpPr>
            <a:spLocks noGrp="1"/>
          </p:cNvSpPr>
          <p:nvPr>
            <p:ph type="dt" sz="half" idx="10"/>
          </p:nvPr>
        </p:nvSpPr>
        <p:spPr/>
        <p:txBody>
          <a:bodyPr/>
          <a:lstStyle/>
          <a:p>
            <a:fld id="{4B58DCE3-D86A-456C-8EB8-0F3ED82ADDAB}" type="datetime1">
              <a:rPr lang="bg-BG" smtClean="0"/>
              <a:t>9.03.18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C93821F-1ACF-4A7E-94AC-0431A9ACB8F4}" type="slidenum">
              <a:rPr lang="bg-BG" smtClean="0"/>
              <a:t>‹#›</a:t>
            </a:fld>
            <a:endParaRPr lang="bg-BG"/>
          </a:p>
        </p:txBody>
      </p:sp>
    </p:spTree>
    <p:extLst>
      <p:ext uri="{BB962C8B-B14F-4D97-AF65-F5344CB8AC3E}">
        <p14:creationId xmlns:p14="http://schemas.microsoft.com/office/powerpoint/2010/main" val="3873347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p:cNvSpPr>
            <a:spLocks noGrp="1"/>
          </p:cNvSpPr>
          <p:nvPr>
            <p:ph type="dt" sz="half" idx="10"/>
          </p:nvPr>
        </p:nvSpPr>
        <p:spPr/>
        <p:txBody>
          <a:bodyPr/>
          <a:lstStyle/>
          <a:p>
            <a:fld id="{3619DFA8-1A0F-4F73-AE02-492E89956410}" type="datetime1">
              <a:rPr lang="bg-BG" smtClean="0"/>
              <a:t>9.03.18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CC93821F-1ACF-4A7E-94AC-0431A9ACB8F4}" type="slidenum">
              <a:rPr lang="bg-BG" smtClean="0"/>
              <a:t>‹#›</a:t>
            </a:fld>
            <a:endParaRPr lang="bg-BG"/>
          </a:p>
        </p:txBody>
      </p:sp>
    </p:spTree>
    <p:extLst>
      <p:ext uri="{BB962C8B-B14F-4D97-AF65-F5344CB8AC3E}">
        <p14:creationId xmlns:p14="http://schemas.microsoft.com/office/powerpoint/2010/main" val="3503987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Date Placeholder 2"/>
          <p:cNvSpPr>
            <a:spLocks noGrp="1"/>
          </p:cNvSpPr>
          <p:nvPr>
            <p:ph type="dt" sz="half" idx="10"/>
          </p:nvPr>
        </p:nvSpPr>
        <p:spPr/>
        <p:txBody>
          <a:bodyPr/>
          <a:lstStyle/>
          <a:p>
            <a:fld id="{FC5585BC-DF37-40AE-ACC6-5E52CBB0BFF9}" type="datetime1">
              <a:rPr lang="bg-BG" smtClean="0"/>
              <a:t>9.03.18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CC93821F-1ACF-4A7E-94AC-0431A9ACB8F4}" type="slidenum">
              <a:rPr lang="bg-BG" smtClean="0"/>
              <a:t>‹#›</a:t>
            </a:fld>
            <a:endParaRPr lang="bg-BG"/>
          </a:p>
        </p:txBody>
      </p:sp>
    </p:spTree>
    <p:extLst>
      <p:ext uri="{BB962C8B-B14F-4D97-AF65-F5344CB8AC3E}">
        <p14:creationId xmlns:p14="http://schemas.microsoft.com/office/powerpoint/2010/main" val="3722122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A4ABD-EFE8-4C36-82F1-947BDA445D76}" type="datetime1">
              <a:rPr lang="bg-BG" smtClean="0"/>
              <a:t>9.03.18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CC93821F-1ACF-4A7E-94AC-0431A9ACB8F4}" type="slidenum">
              <a:rPr lang="bg-BG" smtClean="0"/>
              <a:t>‹#›</a:t>
            </a:fld>
            <a:endParaRPr lang="bg-BG"/>
          </a:p>
        </p:txBody>
      </p:sp>
    </p:spTree>
    <p:extLst>
      <p:ext uri="{BB962C8B-B14F-4D97-AF65-F5344CB8AC3E}">
        <p14:creationId xmlns:p14="http://schemas.microsoft.com/office/powerpoint/2010/main" val="128621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635252-148C-47A6-8B3C-DC3A336E5BF4}" type="datetime1">
              <a:rPr lang="bg-BG" smtClean="0"/>
              <a:t>9.03.18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C93821F-1ACF-4A7E-94AC-0431A9ACB8F4}" type="slidenum">
              <a:rPr lang="bg-BG" smtClean="0"/>
              <a:t>‹#›</a:t>
            </a:fld>
            <a:endParaRPr lang="bg-BG"/>
          </a:p>
        </p:txBody>
      </p:sp>
    </p:spTree>
    <p:extLst>
      <p:ext uri="{BB962C8B-B14F-4D97-AF65-F5344CB8AC3E}">
        <p14:creationId xmlns:p14="http://schemas.microsoft.com/office/powerpoint/2010/main" val="3158743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F0877C-4514-45B9-8945-8EBF5ADFAC70}" type="datetime1">
              <a:rPr lang="bg-BG" smtClean="0"/>
              <a:t>9.03.18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C93821F-1ACF-4A7E-94AC-0431A9ACB8F4}" type="slidenum">
              <a:rPr lang="bg-BG" smtClean="0"/>
              <a:t>‹#›</a:t>
            </a:fld>
            <a:endParaRPr lang="bg-BG"/>
          </a:p>
        </p:txBody>
      </p:sp>
    </p:spTree>
    <p:extLst>
      <p:ext uri="{BB962C8B-B14F-4D97-AF65-F5344CB8AC3E}">
        <p14:creationId xmlns:p14="http://schemas.microsoft.com/office/powerpoint/2010/main" val="3957012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bg-B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D8051A-B733-4056-9EE1-FBD60D4396C4}" type="datetime1">
              <a:rPr lang="bg-BG" smtClean="0"/>
              <a:t>9.03.18 г.</a:t>
            </a:fld>
            <a:endParaRPr lang="bg-B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93821F-1ACF-4A7E-94AC-0431A9ACB8F4}" type="slidenum">
              <a:rPr lang="bg-BG" smtClean="0"/>
              <a:t>‹#›</a:t>
            </a:fld>
            <a:endParaRPr lang="bg-BG"/>
          </a:p>
        </p:txBody>
      </p:sp>
    </p:spTree>
    <p:extLst>
      <p:ext uri="{BB962C8B-B14F-4D97-AF65-F5344CB8AC3E}">
        <p14:creationId xmlns:p14="http://schemas.microsoft.com/office/powerpoint/2010/main" val="72838348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esf.bg/"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hyperlink" Target="mailto:efipp@mlsp.government.b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5.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63415"/>
          <a:stretch/>
        </p:blipFill>
        <p:spPr bwMode="auto">
          <a:xfrm>
            <a:off x="6391196" y="0"/>
            <a:ext cx="2752804"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251520" y="1772816"/>
            <a:ext cx="8424936" cy="4413468"/>
          </a:xfrm>
        </p:spPr>
        <p:txBody>
          <a:bodyPr>
            <a:noAutofit/>
          </a:bodyPr>
          <a:lstStyle/>
          <a:p>
            <a:br>
              <a:rPr lang="en-US" sz="3800" dirty="0">
                <a:latin typeface="Georgia" panose="02040502050405020303" pitchFamily="18" charset="0"/>
              </a:rPr>
            </a:br>
            <a:r>
              <a:rPr lang="en-US" sz="3800" dirty="0">
                <a:latin typeface="Georgia" panose="02040502050405020303" pitchFamily="18" charset="0"/>
              </a:rPr>
              <a:t>Bulgarian Presidency of the Council </a:t>
            </a:r>
            <a:br>
              <a:rPr lang="en-US" sz="3800" dirty="0">
                <a:latin typeface="Georgia" panose="02040502050405020303" pitchFamily="18" charset="0"/>
              </a:rPr>
            </a:br>
            <a:r>
              <a:rPr lang="en-US" sz="3800" dirty="0">
                <a:latin typeface="Georgia" panose="02040502050405020303" pitchFamily="18" charset="0"/>
              </a:rPr>
              <a:t>of the EU</a:t>
            </a:r>
            <a:br>
              <a:rPr lang="en-US" sz="3800" dirty="0">
                <a:latin typeface="Georgia" panose="02040502050405020303" pitchFamily="18" charset="0"/>
              </a:rPr>
            </a:br>
            <a:r>
              <a:rPr lang="en-US" sz="3800" dirty="0">
                <a:latin typeface="Georgia" panose="02040502050405020303" pitchFamily="18" charset="0"/>
              </a:rPr>
              <a:t>Policies and support </a:t>
            </a:r>
            <a:r>
              <a:rPr lang="en-US" sz="3800">
                <a:latin typeface="Georgia" panose="02040502050405020303" pitchFamily="18" charset="0"/>
              </a:rPr>
              <a:t>for persons </a:t>
            </a:r>
            <a:r>
              <a:rPr lang="en-US" sz="3800" dirty="0">
                <a:latin typeface="Georgia" panose="02040502050405020303" pitchFamily="18" charset="0"/>
              </a:rPr>
              <a:t>with disabilities</a:t>
            </a:r>
            <a:br>
              <a:rPr lang="en-US" sz="3800" dirty="0">
                <a:latin typeface="Georgia" panose="02040502050405020303" pitchFamily="18" charset="0"/>
              </a:rPr>
            </a:br>
            <a:br>
              <a:rPr lang="en-US" sz="3800" dirty="0">
                <a:latin typeface="Georgia" panose="02040502050405020303" pitchFamily="18" charset="0"/>
              </a:rPr>
            </a:br>
            <a:r>
              <a:rPr lang="en-US" sz="3800" dirty="0">
                <a:latin typeface="Georgia" panose="02040502050405020303" pitchFamily="18" charset="0"/>
              </a:rPr>
              <a:t>		</a:t>
            </a:r>
            <a:r>
              <a:rPr lang="en-US" sz="2000" i="1" dirty="0">
                <a:latin typeface="Georgia" panose="02040502050405020303" pitchFamily="18" charset="0"/>
              </a:rPr>
              <a:t>Lilia Stoyanovich</a:t>
            </a:r>
            <a:br>
              <a:rPr lang="en-US" sz="2000" i="1" dirty="0">
                <a:latin typeface="Georgia" panose="02040502050405020303" pitchFamily="18" charset="0"/>
              </a:rPr>
            </a:br>
            <a:r>
              <a:rPr lang="en-US" sz="2000" i="1" dirty="0">
                <a:latin typeface="Georgia" panose="02040502050405020303" pitchFamily="18" charset="0"/>
              </a:rPr>
              <a:t>		                   Director General, DG EFIPP</a:t>
            </a:r>
            <a:br>
              <a:rPr lang="en-US" sz="2000" i="1" dirty="0">
                <a:latin typeface="Georgia" panose="02040502050405020303" pitchFamily="18" charset="0"/>
              </a:rPr>
            </a:br>
            <a:r>
              <a:rPr lang="en-US" sz="2000" i="1" dirty="0">
                <a:latin typeface="Georgia" panose="02040502050405020303" pitchFamily="18" charset="0"/>
              </a:rPr>
              <a:t>                                                                 Ministry of </a:t>
            </a:r>
            <a:r>
              <a:rPr lang="en-US" sz="2000" i="1" dirty="0" err="1">
                <a:latin typeface="Georgia" panose="02040502050405020303" pitchFamily="18" charset="0"/>
              </a:rPr>
              <a:t>Labour</a:t>
            </a:r>
            <a:r>
              <a:rPr lang="en-US" sz="2000" i="1" dirty="0">
                <a:latin typeface="Georgia" panose="02040502050405020303" pitchFamily="18" charset="0"/>
              </a:rPr>
              <a:t> and Social Policy</a:t>
            </a:r>
            <a:br>
              <a:rPr lang="en-US" sz="2400" dirty="0">
                <a:latin typeface="Georgia" panose="02040502050405020303" pitchFamily="18" charset="0"/>
              </a:rPr>
            </a:br>
            <a:endParaRPr lang="bg-BG" sz="3800" dirty="0">
              <a:latin typeface="Georgia" panose="02040502050405020303" pitchFamily="18" charset="0"/>
            </a:endParaRPr>
          </a:p>
        </p:txBody>
      </p:sp>
      <p:pic>
        <p:nvPicPr>
          <p:cNvPr id="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213668"/>
            <a:ext cx="9144000" cy="6717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sz="quarter" idx="12"/>
          </p:nvPr>
        </p:nvSpPr>
        <p:spPr/>
        <p:txBody>
          <a:bodyPr/>
          <a:lstStyle/>
          <a:p>
            <a:fld id="{CC93821F-1ACF-4A7E-94AC-0431A9ACB8F4}" type="slidenum">
              <a:rPr lang="bg-BG" smtClean="0"/>
              <a:t>1</a:t>
            </a:fld>
            <a:endParaRPr lang="bg-BG"/>
          </a:p>
        </p:txBody>
      </p:sp>
      <p:pic>
        <p:nvPicPr>
          <p:cNvPr id="8"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496" y="8913"/>
            <a:ext cx="2818325" cy="119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705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1224136"/>
          </a:xfrm>
        </p:spPr>
        <p:txBody>
          <a:bodyPr>
            <a:normAutofit fontScale="90000"/>
          </a:bodyPr>
          <a:lstStyle/>
          <a:p>
            <a:pPr lvl="0" algn="l">
              <a:spcBef>
                <a:spcPts val="600"/>
              </a:spcBef>
            </a:pPr>
            <a:br>
              <a:rPr lang="bg-BG" sz="2900" b="1" dirty="0">
                <a:solidFill>
                  <a:srgbClr val="000000"/>
                </a:solidFill>
                <a:latin typeface="Corbel" panose="020B0503020204020204" pitchFamily="34" charset="0"/>
                <a:ea typeface="Times New Roman"/>
                <a:cs typeface="Times New Roman"/>
              </a:rPr>
            </a:br>
            <a:br>
              <a:rPr lang="bg-BG" sz="2900" b="1" dirty="0">
                <a:solidFill>
                  <a:srgbClr val="000000"/>
                </a:solidFill>
                <a:latin typeface="Corbel" panose="020B0503020204020204" pitchFamily="34" charset="0"/>
                <a:ea typeface="Times New Roman"/>
                <a:cs typeface="Times New Roman"/>
              </a:rPr>
            </a:br>
            <a:endParaRPr lang="bg-BG" dirty="0"/>
          </a:p>
        </p:txBody>
      </p:sp>
      <p:sp>
        <p:nvSpPr>
          <p:cNvPr id="3" name="Content Placeholder 2"/>
          <p:cNvSpPr>
            <a:spLocks noGrp="1"/>
          </p:cNvSpPr>
          <p:nvPr>
            <p:ph idx="1"/>
          </p:nvPr>
        </p:nvSpPr>
        <p:spPr>
          <a:xfrm>
            <a:off x="251520" y="1683783"/>
            <a:ext cx="8445624" cy="5026147"/>
          </a:xfrm>
        </p:spPr>
        <p:txBody>
          <a:bodyPr>
            <a:noAutofit/>
          </a:bodyPr>
          <a:lstStyle/>
          <a:p>
            <a:pPr>
              <a:spcBef>
                <a:spcPts val="600"/>
              </a:spcBef>
              <a:spcAft>
                <a:spcPts val="600"/>
              </a:spcAft>
              <a:buFont typeface="Wingdings" panose="05000000000000000000" pitchFamily="2" charset="2"/>
              <a:buChar char="v"/>
            </a:pPr>
            <a:r>
              <a:rPr lang="en-US" sz="2000" dirty="0"/>
              <a:t>Building a network of community-based and family-based social services (opening new social services in the community and at home, including providing hourly services in support to the social inclusion)</a:t>
            </a:r>
          </a:p>
          <a:p>
            <a:pPr>
              <a:spcBef>
                <a:spcPts val="600"/>
              </a:spcBef>
              <a:spcAft>
                <a:spcPts val="600"/>
              </a:spcAft>
              <a:buFont typeface="Wingdings" panose="05000000000000000000" pitchFamily="2" charset="2"/>
              <a:buChar char="v"/>
            </a:pPr>
            <a:r>
              <a:rPr lang="en-US" sz="2000" dirty="0"/>
              <a:t>Development of innovative cross-sectional services for elderly and people with disabilities - rehabilitation, </a:t>
            </a:r>
            <a:r>
              <a:rPr lang="en-US" sz="2000" dirty="0" err="1"/>
              <a:t>labour</a:t>
            </a:r>
            <a:r>
              <a:rPr lang="en-US" sz="2000" dirty="0"/>
              <a:t> therapy and lifelong learning </a:t>
            </a:r>
          </a:p>
          <a:p>
            <a:pPr>
              <a:spcBef>
                <a:spcPts val="600"/>
              </a:spcBef>
              <a:spcAft>
                <a:spcPts val="600"/>
              </a:spcAft>
              <a:buFont typeface="Wingdings" panose="05000000000000000000" pitchFamily="2" charset="2"/>
              <a:buChar char="v"/>
            </a:pPr>
            <a:r>
              <a:rPr lang="en-US" sz="2000" dirty="0"/>
              <a:t>Assessing the individual needs of every person and defining the need of support</a:t>
            </a:r>
          </a:p>
          <a:p>
            <a:pPr>
              <a:spcBef>
                <a:spcPts val="600"/>
              </a:spcBef>
              <a:spcAft>
                <a:spcPts val="600"/>
              </a:spcAft>
              <a:buFont typeface="Wingdings" panose="05000000000000000000" pitchFamily="2" charset="2"/>
              <a:buChar char="v"/>
            </a:pPr>
            <a:r>
              <a:rPr lang="en-US" sz="2000" dirty="0"/>
              <a:t>Development of the independence and autonomy of people with mental disorders - ultimate goal</a:t>
            </a:r>
          </a:p>
          <a:p>
            <a:pPr>
              <a:spcBef>
                <a:spcPts val="600"/>
              </a:spcBef>
              <a:spcAft>
                <a:spcPts val="600"/>
              </a:spcAft>
              <a:buFont typeface="Wingdings" panose="05000000000000000000" pitchFamily="2" charset="2"/>
              <a:buChar char="v"/>
            </a:pPr>
            <a:r>
              <a:rPr lang="en-US" sz="2000" dirty="0"/>
              <a:t>Support to service </a:t>
            </a:r>
            <a:r>
              <a:rPr lang="en-US" sz="2000"/>
              <a:t>providers - supervision </a:t>
            </a:r>
            <a:r>
              <a:rPr lang="en-US" sz="2000" dirty="0"/>
              <a:t>and training</a:t>
            </a:r>
            <a:endParaRPr lang="bg-BG" sz="2000" dirty="0"/>
          </a:p>
          <a:p>
            <a:pPr>
              <a:spcBef>
                <a:spcPts val="600"/>
              </a:spcBef>
              <a:spcAft>
                <a:spcPts val="600"/>
              </a:spcAft>
              <a:buFont typeface="Wingdings" panose="05000000000000000000" pitchFamily="2" charset="2"/>
              <a:buChar char="v"/>
            </a:pPr>
            <a:r>
              <a:rPr lang="en-US" sz="2000" dirty="0"/>
              <a:t>Communication campaigns, awareness raising</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63700"/>
          <a:stretch/>
        </p:blipFill>
        <p:spPr bwMode="auto">
          <a:xfrm>
            <a:off x="6412674" y="0"/>
            <a:ext cx="2731325"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961256" y="908720"/>
            <a:ext cx="8219256" cy="584775"/>
          </a:xfrm>
          <a:prstGeom prst="rect">
            <a:avLst/>
          </a:prstGeom>
          <a:noFill/>
        </p:spPr>
        <p:txBody>
          <a:bodyPr wrap="square" rtlCol="0">
            <a:spAutoFit/>
          </a:bodyPr>
          <a:lstStyle/>
          <a:p>
            <a:pPr algn="ctr">
              <a:spcBef>
                <a:spcPct val="0"/>
              </a:spcBef>
            </a:pPr>
            <a:r>
              <a:rPr lang="en-US" sz="3200" b="1" dirty="0">
                <a:latin typeface="+mj-lt"/>
                <a:ea typeface="+mj-ea"/>
                <a:cs typeface="+mj-cs"/>
              </a:rPr>
              <a:t>ACTION PLAN MEASURES</a:t>
            </a:r>
            <a:endParaRPr lang="bg-BG" sz="3200" b="1" dirty="0">
              <a:latin typeface="+mj-lt"/>
              <a:ea typeface="+mj-ea"/>
              <a:cs typeface="+mj-cs"/>
            </a:endParaRPr>
          </a:p>
        </p:txBody>
      </p:sp>
      <p:sp>
        <p:nvSpPr>
          <p:cNvPr id="8" name="Slide Number Placeholder 7"/>
          <p:cNvSpPr>
            <a:spLocks noGrp="1"/>
          </p:cNvSpPr>
          <p:nvPr>
            <p:ph type="sldNum" sz="quarter" idx="12"/>
          </p:nvPr>
        </p:nvSpPr>
        <p:spPr/>
        <p:txBody>
          <a:bodyPr/>
          <a:lstStyle/>
          <a:p>
            <a:fld id="{CC93821F-1ACF-4A7E-94AC-0431A9ACB8F4}" type="slidenum">
              <a:rPr lang="bg-BG" smtClean="0"/>
              <a:t>10</a:t>
            </a:fld>
            <a:endParaRPr lang="bg-BG"/>
          </a:p>
        </p:txBody>
      </p:sp>
      <p:pic>
        <p:nvPicPr>
          <p:cNvPr id="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8913"/>
            <a:ext cx="2818325" cy="119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034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1224136"/>
          </a:xfrm>
        </p:spPr>
        <p:txBody>
          <a:bodyPr>
            <a:normAutofit fontScale="90000"/>
          </a:bodyPr>
          <a:lstStyle/>
          <a:p>
            <a:pPr lvl="0" algn="l">
              <a:spcBef>
                <a:spcPts val="600"/>
              </a:spcBef>
            </a:pPr>
            <a:br>
              <a:rPr lang="bg-BG" sz="2900" b="1" dirty="0">
                <a:solidFill>
                  <a:srgbClr val="000000"/>
                </a:solidFill>
                <a:latin typeface="Corbel" panose="020B0503020204020204" pitchFamily="34" charset="0"/>
                <a:ea typeface="Times New Roman"/>
                <a:cs typeface="Times New Roman"/>
              </a:rPr>
            </a:br>
            <a:br>
              <a:rPr lang="bg-BG" sz="2900" b="1" dirty="0">
                <a:solidFill>
                  <a:srgbClr val="000000"/>
                </a:solidFill>
                <a:latin typeface="Corbel" panose="020B0503020204020204" pitchFamily="34" charset="0"/>
                <a:ea typeface="Times New Roman"/>
                <a:cs typeface="Times New Roman"/>
              </a:rPr>
            </a:br>
            <a:endParaRPr lang="bg-BG" dirty="0"/>
          </a:p>
        </p:txBody>
      </p:sp>
      <p:sp>
        <p:nvSpPr>
          <p:cNvPr id="3" name="Content Placeholder 2"/>
          <p:cNvSpPr>
            <a:spLocks noGrp="1"/>
          </p:cNvSpPr>
          <p:nvPr>
            <p:ph idx="1"/>
          </p:nvPr>
        </p:nvSpPr>
        <p:spPr>
          <a:xfrm>
            <a:off x="251519" y="2187771"/>
            <a:ext cx="8892479" cy="4337573"/>
          </a:xfrm>
        </p:spPr>
        <p:txBody>
          <a:bodyPr>
            <a:normAutofit/>
          </a:bodyPr>
          <a:lstStyle/>
          <a:p>
            <a:pPr>
              <a:lnSpc>
                <a:spcPct val="80000"/>
              </a:lnSpc>
              <a:spcBef>
                <a:spcPts val="600"/>
              </a:spcBef>
              <a:spcAft>
                <a:spcPts val="600"/>
              </a:spcAft>
              <a:buFont typeface="Wingdings" panose="05000000000000000000" pitchFamily="2" charset="2"/>
              <a:buChar char="v"/>
            </a:pPr>
            <a:r>
              <a:rPr lang="en-US" sz="2800" dirty="0"/>
              <a:t>Support to the process of DI for children</a:t>
            </a:r>
            <a:r>
              <a:rPr lang="bg-BG" sz="2800" dirty="0"/>
              <a:t> </a:t>
            </a:r>
            <a:r>
              <a:rPr lang="en-US" sz="2800" dirty="0"/>
              <a:t>-</a:t>
            </a:r>
            <a:br>
              <a:rPr lang="en-US" sz="2800" dirty="0"/>
            </a:br>
            <a:r>
              <a:rPr lang="bg-BG" sz="2800" dirty="0"/>
              <a:t> </a:t>
            </a:r>
            <a:r>
              <a:rPr lang="bg-BG" sz="2800" dirty="0">
                <a:solidFill>
                  <a:srgbClr val="FF0000"/>
                </a:solidFill>
              </a:rPr>
              <a:t>€</a:t>
            </a:r>
            <a:r>
              <a:rPr lang="en-US" sz="2800" dirty="0">
                <a:solidFill>
                  <a:srgbClr val="FF0000"/>
                </a:solidFill>
              </a:rPr>
              <a:t> 141</a:t>
            </a:r>
            <a:r>
              <a:rPr lang="bg-BG" sz="2800" dirty="0">
                <a:solidFill>
                  <a:srgbClr val="FF0000"/>
                </a:solidFill>
              </a:rPr>
              <a:t> </a:t>
            </a:r>
            <a:r>
              <a:rPr lang="en-US" sz="2800" dirty="0">
                <a:solidFill>
                  <a:srgbClr val="FF0000"/>
                </a:solidFill>
              </a:rPr>
              <a:t>million </a:t>
            </a:r>
          </a:p>
          <a:p>
            <a:pPr>
              <a:lnSpc>
                <a:spcPct val="80000"/>
              </a:lnSpc>
              <a:spcBef>
                <a:spcPts val="600"/>
              </a:spcBef>
              <a:spcAft>
                <a:spcPts val="600"/>
              </a:spcAft>
              <a:buFont typeface="Wingdings" panose="05000000000000000000" pitchFamily="2" charset="2"/>
              <a:buChar char="v"/>
            </a:pPr>
            <a:r>
              <a:rPr lang="en-US" sz="2800" dirty="0"/>
              <a:t>Support to the process of DI of elderly people</a:t>
            </a:r>
            <a:r>
              <a:rPr lang="bg-BG" sz="2800" dirty="0"/>
              <a:t> -</a:t>
            </a:r>
            <a:br>
              <a:rPr lang="en-US" sz="2800" dirty="0"/>
            </a:br>
            <a:r>
              <a:rPr lang="bg-BG" sz="2800" dirty="0"/>
              <a:t> </a:t>
            </a:r>
            <a:r>
              <a:rPr lang="bg-BG" sz="2800" dirty="0">
                <a:solidFill>
                  <a:srgbClr val="FF0000"/>
                </a:solidFill>
              </a:rPr>
              <a:t>€</a:t>
            </a:r>
            <a:r>
              <a:rPr lang="bg-BG" sz="2800" dirty="0"/>
              <a:t> </a:t>
            </a:r>
            <a:r>
              <a:rPr lang="bg-BG" sz="2800" dirty="0">
                <a:solidFill>
                  <a:srgbClr val="FF0000"/>
                </a:solidFill>
              </a:rPr>
              <a:t>131</a:t>
            </a:r>
            <a:r>
              <a:rPr lang="en-US" sz="2800" dirty="0">
                <a:solidFill>
                  <a:srgbClr val="FF0000"/>
                </a:solidFill>
              </a:rPr>
              <a:t> million</a:t>
            </a:r>
          </a:p>
          <a:p>
            <a:pPr>
              <a:lnSpc>
                <a:spcPct val="80000"/>
              </a:lnSpc>
              <a:spcBef>
                <a:spcPts val="600"/>
              </a:spcBef>
              <a:spcAft>
                <a:spcPts val="600"/>
              </a:spcAft>
              <a:buFont typeface="Wingdings" panose="05000000000000000000" pitchFamily="2" charset="2"/>
              <a:buChar char="v"/>
            </a:pPr>
            <a:r>
              <a:rPr lang="en-US" sz="2800" dirty="0"/>
              <a:t>Other measures  </a:t>
            </a:r>
            <a:r>
              <a:rPr lang="en-US" sz="2800" dirty="0">
                <a:solidFill>
                  <a:srgbClr val="FF0000"/>
                </a:solidFill>
              </a:rPr>
              <a:t>- </a:t>
            </a:r>
            <a:r>
              <a:rPr lang="bg-BG" sz="2800" dirty="0">
                <a:solidFill>
                  <a:srgbClr val="FF0000"/>
                </a:solidFill>
              </a:rPr>
              <a:t>€</a:t>
            </a:r>
            <a:r>
              <a:rPr lang="bg-BG" sz="2800" dirty="0"/>
              <a:t> </a:t>
            </a:r>
            <a:r>
              <a:rPr lang="bg-BG" sz="2800" dirty="0">
                <a:solidFill>
                  <a:srgbClr val="FF0000"/>
                </a:solidFill>
              </a:rPr>
              <a:t>57</a:t>
            </a:r>
            <a:r>
              <a:rPr lang="en-US" sz="2800" dirty="0">
                <a:solidFill>
                  <a:srgbClr val="FF0000"/>
                </a:solidFill>
              </a:rPr>
              <a:t> million</a:t>
            </a:r>
          </a:p>
          <a:p>
            <a:pPr lvl="1">
              <a:lnSpc>
                <a:spcPct val="80000"/>
              </a:lnSpc>
              <a:spcBef>
                <a:spcPts val="600"/>
              </a:spcBef>
              <a:spcAft>
                <a:spcPts val="600"/>
              </a:spcAft>
              <a:buFont typeface="Wingdings" panose="05000000000000000000" pitchFamily="2" charset="2"/>
              <a:buChar char="ü"/>
            </a:pPr>
            <a:r>
              <a:rPr lang="en-US" sz="2400" dirty="0"/>
              <a:t>Targeted measures for independent living and integration into the </a:t>
            </a:r>
            <a:r>
              <a:rPr lang="en-US" sz="2400" dirty="0" err="1"/>
              <a:t>labour</a:t>
            </a:r>
            <a:r>
              <a:rPr lang="en-US" sz="2400" dirty="0"/>
              <a:t> market for people with disabilities</a:t>
            </a:r>
          </a:p>
          <a:p>
            <a:pPr lvl="1">
              <a:lnSpc>
                <a:spcPct val="80000"/>
              </a:lnSpc>
              <a:spcBef>
                <a:spcPts val="600"/>
              </a:spcBef>
              <a:spcAft>
                <a:spcPts val="600"/>
              </a:spcAft>
              <a:buFont typeface="Wingdings" panose="05000000000000000000" pitchFamily="2" charset="2"/>
              <a:buChar char="ü"/>
            </a:pPr>
            <a:r>
              <a:rPr lang="en-US" sz="2400" dirty="0"/>
              <a:t>A</a:t>
            </a:r>
            <a:r>
              <a:rPr lang="bg-BG" sz="2400" dirty="0" err="1"/>
              <a:t>ccess</a:t>
            </a:r>
            <a:r>
              <a:rPr lang="bg-BG" sz="2400" dirty="0"/>
              <a:t> </a:t>
            </a:r>
            <a:r>
              <a:rPr lang="bg-BG" sz="2400" dirty="0" err="1"/>
              <a:t>to</a:t>
            </a:r>
            <a:r>
              <a:rPr lang="bg-BG" sz="2400" dirty="0"/>
              <a:t> </a:t>
            </a:r>
            <a:r>
              <a:rPr lang="bg-BG" sz="2400" dirty="0" err="1"/>
              <a:t>services</a:t>
            </a:r>
            <a:r>
              <a:rPr lang="bg-BG" sz="2400" dirty="0"/>
              <a:t> </a:t>
            </a:r>
            <a:r>
              <a:rPr lang="bg-BG" sz="2400" dirty="0" err="1"/>
              <a:t>at</a:t>
            </a:r>
            <a:r>
              <a:rPr lang="bg-BG" sz="2400" dirty="0"/>
              <a:t> </a:t>
            </a:r>
            <a:r>
              <a:rPr lang="bg-BG" sz="2400" dirty="0" err="1"/>
              <a:t>home</a:t>
            </a:r>
            <a:r>
              <a:rPr lang="bg-BG" sz="2400" dirty="0"/>
              <a:t> </a:t>
            </a:r>
            <a:r>
              <a:rPr lang="bg-BG" sz="2400" dirty="0" err="1"/>
              <a:t>and</a:t>
            </a:r>
            <a:r>
              <a:rPr lang="bg-BG" sz="2400" dirty="0"/>
              <a:t> </a:t>
            </a:r>
            <a:r>
              <a:rPr lang="bg-BG" sz="2400" dirty="0" err="1"/>
              <a:t>in</a:t>
            </a:r>
            <a:r>
              <a:rPr lang="bg-BG" sz="2400" dirty="0"/>
              <a:t> </a:t>
            </a:r>
            <a:r>
              <a:rPr lang="bg-BG" sz="2400" dirty="0" err="1"/>
              <a:t>the</a:t>
            </a:r>
            <a:r>
              <a:rPr lang="bg-BG" sz="2400" dirty="0"/>
              <a:t> </a:t>
            </a:r>
            <a:r>
              <a:rPr lang="bg-BG" sz="2400" dirty="0" err="1"/>
              <a:t>community</a:t>
            </a:r>
            <a:r>
              <a:rPr lang="bg-BG" sz="2400" dirty="0"/>
              <a:t> </a:t>
            </a:r>
            <a:r>
              <a:rPr lang="bg-BG" sz="2400" dirty="0" err="1"/>
              <a:t>for</a:t>
            </a:r>
            <a:r>
              <a:rPr lang="bg-BG" sz="2400" dirty="0"/>
              <a:t> </a:t>
            </a:r>
            <a:r>
              <a:rPr lang="bg-BG" sz="2400" dirty="0" err="1"/>
              <a:t>people</a:t>
            </a:r>
            <a:r>
              <a:rPr lang="bg-BG" sz="2400" dirty="0"/>
              <a:t> </a:t>
            </a:r>
            <a:r>
              <a:rPr lang="bg-BG" sz="2400" dirty="0" err="1"/>
              <a:t>with</a:t>
            </a:r>
            <a:r>
              <a:rPr lang="bg-BG" sz="2400" dirty="0"/>
              <a:t> </a:t>
            </a:r>
            <a:r>
              <a:rPr lang="bg-BG" sz="2400" dirty="0" err="1"/>
              <a:t>disabilities</a:t>
            </a:r>
            <a:r>
              <a:rPr lang="bg-BG" sz="2400" dirty="0"/>
              <a:t> </a:t>
            </a:r>
            <a:endParaRPr lang="en-US" sz="2400" dirty="0"/>
          </a:p>
          <a:p>
            <a:pPr lvl="1">
              <a:lnSpc>
                <a:spcPct val="80000"/>
              </a:lnSpc>
              <a:spcBef>
                <a:spcPts val="600"/>
              </a:spcBef>
              <a:spcAft>
                <a:spcPts val="600"/>
              </a:spcAft>
              <a:buFont typeface="Wingdings" panose="05000000000000000000" pitchFamily="2" charset="2"/>
              <a:buChar char="ü"/>
            </a:pPr>
            <a:r>
              <a:rPr lang="en-US" sz="2400" dirty="0"/>
              <a:t>Support to social entrepreneurship</a:t>
            </a:r>
            <a:r>
              <a:rPr lang="bg-BG" sz="2400" dirty="0"/>
              <a:t> </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63700"/>
          <a:stretch/>
        </p:blipFill>
        <p:spPr bwMode="auto">
          <a:xfrm>
            <a:off x="6412674" y="0"/>
            <a:ext cx="2731325"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83314" y="980728"/>
            <a:ext cx="8219256" cy="1077218"/>
          </a:xfrm>
          <a:prstGeom prst="rect">
            <a:avLst/>
          </a:prstGeom>
          <a:noFill/>
        </p:spPr>
        <p:txBody>
          <a:bodyPr wrap="square" rtlCol="0">
            <a:spAutoFit/>
          </a:bodyPr>
          <a:lstStyle/>
          <a:p>
            <a:pPr algn="ctr">
              <a:spcBef>
                <a:spcPct val="0"/>
              </a:spcBef>
            </a:pPr>
            <a:r>
              <a:rPr lang="en-US" sz="3200" b="1" dirty="0">
                <a:latin typeface="+mj-lt"/>
                <a:ea typeface="+mj-ea"/>
                <a:cs typeface="+mj-cs"/>
              </a:rPr>
              <a:t>OPHRD 2014-2020</a:t>
            </a:r>
          </a:p>
          <a:p>
            <a:pPr algn="ctr">
              <a:spcBef>
                <a:spcPct val="0"/>
              </a:spcBef>
            </a:pPr>
            <a:r>
              <a:rPr lang="en-US" sz="3200" b="1" dirty="0">
                <a:latin typeface="+mj-lt"/>
                <a:ea typeface="+mj-ea"/>
                <a:cs typeface="+mj-cs"/>
              </a:rPr>
              <a:t>SUPPORT FOR PEOPLE WITH DISABILITIES</a:t>
            </a:r>
            <a:endParaRPr lang="bg-BG" sz="3200" b="1" dirty="0">
              <a:latin typeface="+mj-lt"/>
              <a:ea typeface="+mj-ea"/>
              <a:cs typeface="+mj-cs"/>
            </a:endParaRPr>
          </a:p>
        </p:txBody>
      </p:sp>
      <p:sp>
        <p:nvSpPr>
          <p:cNvPr id="8" name="Slide Number Placeholder 7"/>
          <p:cNvSpPr>
            <a:spLocks noGrp="1"/>
          </p:cNvSpPr>
          <p:nvPr>
            <p:ph type="sldNum" sz="quarter" idx="12"/>
          </p:nvPr>
        </p:nvSpPr>
        <p:spPr/>
        <p:txBody>
          <a:bodyPr/>
          <a:lstStyle/>
          <a:p>
            <a:fld id="{CC93821F-1ACF-4A7E-94AC-0431A9ACB8F4}" type="slidenum">
              <a:rPr lang="bg-BG" smtClean="0"/>
              <a:t>11</a:t>
            </a:fld>
            <a:endParaRPr lang="bg-BG"/>
          </a:p>
        </p:txBody>
      </p:sp>
      <p:pic>
        <p:nvPicPr>
          <p:cNvPr id="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8913"/>
            <a:ext cx="2818325" cy="119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9549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1224136"/>
          </a:xfrm>
        </p:spPr>
        <p:txBody>
          <a:bodyPr>
            <a:normAutofit fontScale="90000"/>
          </a:bodyPr>
          <a:lstStyle/>
          <a:p>
            <a:pPr lvl="0" algn="l">
              <a:spcBef>
                <a:spcPts val="600"/>
              </a:spcBef>
            </a:pPr>
            <a:br>
              <a:rPr lang="bg-BG" sz="2900" b="1" dirty="0">
                <a:solidFill>
                  <a:srgbClr val="000000"/>
                </a:solidFill>
                <a:latin typeface="Corbel" panose="020B0503020204020204" pitchFamily="34" charset="0"/>
                <a:ea typeface="Times New Roman"/>
                <a:cs typeface="Times New Roman"/>
              </a:rPr>
            </a:br>
            <a:br>
              <a:rPr lang="bg-BG" sz="2900" b="1" dirty="0">
                <a:solidFill>
                  <a:srgbClr val="000000"/>
                </a:solidFill>
                <a:latin typeface="Corbel" panose="020B0503020204020204" pitchFamily="34" charset="0"/>
                <a:ea typeface="Times New Roman"/>
                <a:cs typeface="Times New Roman"/>
              </a:rPr>
            </a:br>
            <a:endParaRPr lang="bg-BG" dirty="0"/>
          </a:p>
        </p:txBody>
      </p:sp>
      <p:sp>
        <p:nvSpPr>
          <p:cNvPr id="3" name="Content Placeholder 2"/>
          <p:cNvSpPr>
            <a:spLocks noGrp="1"/>
          </p:cNvSpPr>
          <p:nvPr>
            <p:ph idx="1"/>
          </p:nvPr>
        </p:nvSpPr>
        <p:spPr>
          <a:xfrm>
            <a:off x="395536" y="2204864"/>
            <a:ext cx="8496944" cy="4320480"/>
          </a:xfrm>
        </p:spPr>
        <p:txBody>
          <a:bodyPr>
            <a:normAutofit fontScale="25000" lnSpcReduction="20000"/>
          </a:bodyPr>
          <a:lstStyle/>
          <a:p>
            <a:pPr>
              <a:spcBef>
                <a:spcPts val="600"/>
              </a:spcBef>
              <a:spcAft>
                <a:spcPts val="600"/>
              </a:spcAft>
              <a:buFont typeface="Wingdings" panose="05000000000000000000" pitchFamily="2" charset="2"/>
              <a:buChar char="v"/>
            </a:pPr>
            <a:r>
              <a:rPr lang="en-US" sz="8000" b="1" dirty="0">
                <a:latin typeface="Calibri" panose="020F0502020204030204" pitchFamily="34" charset="0"/>
                <a:cs typeface="Calibri" panose="020F0502020204030204" pitchFamily="34" charset="0"/>
              </a:rPr>
              <a:t>Total budget - </a:t>
            </a:r>
            <a:r>
              <a:rPr lang="en-US" sz="8000" dirty="0">
                <a:latin typeface="Calibri" panose="020F0502020204030204" pitchFamily="34" charset="0"/>
                <a:cs typeface="Calibri" panose="020F0502020204030204" pitchFamily="34" charset="0"/>
              </a:rPr>
              <a:t>€ 123,3 million</a:t>
            </a:r>
          </a:p>
          <a:p>
            <a:pPr>
              <a:spcBef>
                <a:spcPts val="600"/>
              </a:spcBef>
              <a:spcAft>
                <a:spcPts val="600"/>
              </a:spcAft>
              <a:buFont typeface="Wingdings" panose="05000000000000000000" pitchFamily="2" charset="2"/>
              <a:buChar char="v"/>
            </a:pPr>
            <a:r>
              <a:rPr lang="en-US" sz="8000" b="1" dirty="0">
                <a:latin typeface="Calibri" panose="020F0502020204030204" pitchFamily="34" charset="0"/>
                <a:cs typeface="Calibri" panose="020F0502020204030204" pitchFamily="34" charset="0"/>
              </a:rPr>
              <a:t>Scope of support</a:t>
            </a:r>
            <a:r>
              <a:rPr lang="en-US" sz="8000" dirty="0">
                <a:latin typeface="Calibri" panose="020F0502020204030204" pitchFamily="34" charset="0"/>
                <a:cs typeface="Calibri" panose="020F0502020204030204" pitchFamily="34" charset="0"/>
              </a:rPr>
              <a:t> - provision of food to the most deprived persons in addition to the national  program for combating poverty</a:t>
            </a:r>
          </a:p>
          <a:p>
            <a:pPr>
              <a:spcBef>
                <a:spcPts val="600"/>
              </a:spcBef>
              <a:spcAft>
                <a:spcPts val="600"/>
              </a:spcAft>
              <a:buFont typeface="Wingdings" panose="05000000000000000000" pitchFamily="2" charset="2"/>
              <a:buChar char="v"/>
            </a:pPr>
            <a:r>
              <a:rPr lang="en-US" sz="8000" b="1" dirty="0">
                <a:latin typeface="Calibri" panose="020F0502020204030204" pitchFamily="34" charset="0"/>
                <a:cs typeface="Calibri" panose="020F0502020204030204" pitchFamily="34" charset="0"/>
              </a:rPr>
              <a:t>Two basic type of operations</a:t>
            </a:r>
            <a:r>
              <a:rPr lang="en-US" sz="8000" dirty="0">
                <a:latin typeface="Calibri" panose="020F0502020204030204" pitchFamily="34" charset="0"/>
                <a:cs typeface="Calibri" panose="020F0502020204030204" pitchFamily="34" charset="0"/>
              </a:rPr>
              <a:t> - distribution of food packages and provision of  warm meal </a:t>
            </a:r>
          </a:p>
          <a:p>
            <a:pPr>
              <a:spcBef>
                <a:spcPts val="600"/>
              </a:spcBef>
              <a:spcAft>
                <a:spcPts val="600"/>
              </a:spcAft>
              <a:buFont typeface="Wingdings" panose="05000000000000000000" pitchFamily="2" charset="2"/>
              <a:buChar char="v"/>
            </a:pPr>
            <a:r>
              <a:rPr lang="en-US" sz="8000" b="1" dirty="0">
                <a:latin typeface="Calibri" panose="020F0502020204030204" pitchFamily="34" charset="0"/>
                <a:cs typeface="Calibri" panose="020F0502020204030204" pitchFamily="34" charset="0"/>
              </a:rPr>
              <a:t>Food parcels are distributed</a:t>
            </a:r>
            <a:r>
              <a:rPr lang="en-US" sz="8000" dirty="0">
                <a:latin typeface="Calibri" panose="020F0502020204030204" pitchFamily="34" charset="0"/>
                <a:cs typeface="Calibri" panose="020F0502020204030204" pitchFamily="34" charset="0"/>
              </a:rPr>
              <a:t>:</a:t>
            </a:r>
          </a:p>
          <a:p>
            <a:pPr lvl="1">
              <a:spcBef>
                <a:spcPts val="600"/>
              </a:spcBef>
              <a:spcAft>
                <a:spcPts val="600"/>
              </a:spcAft>
              <a:buFont typeface="Wingdings" panose="05000000000000000000" pitchFamily="2" charset="2"/>
              <a:buChar char="ü"/>
            </a:pPr>
            <a:r>
              <a:rPr lang="en-US" sz="8000" dirty="0">
                <a:latin typeface="Calibri" panose="020F0502020204030204" pitchFamily="34" charset="0"/>
                <a:cs typeface="Calibri" panose="020F0502020204030204" pitchFamily="34" charset="0"/>
              </a:rPr>
              <a:t>in 2016 – to more than 267,000  individuals and families</a:t>
            </a:r>
          </a:p>
          <a:p>
            <a:pPr lvl="1">
              <a:spcBef>
                <a:spcPts val="600"/>
              </a:spcBef>
              <a:spcAft>
                <a:spcPts val="600"/>
              </a:spcAft>
              <a:buFont typeface="Wingdings" panose="05000000000000000000" pitchFamily="2" charset="2"/>
              <a:buChar char="ü"/>
            </a:pPr>
            <a:r>
              <a:rPr lang="en-US" sz="8000" dirty="0">
                <a:latin typeface="Calibri" panose="020F0502020204030204" pitchFamily="34" charset="0"/>
                <a:cs typeface="Calibri" panose="020F0502020204030204" pitchFamily="34" charset="0"/>
              </a:rPr>
              <a:t>in 2017 – to more than 316,700 individuals and families, </a:t>
            </a:r>
            <a:br>
              <a:rPr lang="en-US" sz="8000" dirty="0">
                <a:latin typeface="Calibri" panose="020F0502020204030204" pitchFamily="34" charset="0"/>
                <a:cs typeface="Calibri" panose="020F0502020204030204" pitchFamily="34" charset="0"/>
              </a:rPr>
            </a:br>
            <a:r>
              <a:rPr lang="en-US" sz="8000" dirty="0">
                <a:solidFill>
                  <a:srgbClr val="FF0000"/>
                </a:solidFill>
                <a:latin typeface="Calibri" panose="020F0502020204030204" pitchFamily="34" charset="0"/>
                <a:cs typeface="Calibri" panose="020F0502020204030204" pitchFamily="34" charset="0"/>
              </a:rPr>
              <a:t>38,500 are people with disabilities</a:t>
            </a:r>
          </a:p>
          <a:p>
            <a:pPr>
              <a:spcBef>
                <a:spcPts val="600"/>
              </a:spcBef>
              <a:spcAft>
                <a:spcPts val="600"/>
              </a:spcAft>
              <a:buFont typeface="Wingdings" panose="05000000000000000000" pitchFamily="2" charset="2"/>
              <a:buChar char="v"/>
            </a:pPr>
            <a:r>
              <a:rPr lang="en-US" sz="8000" b="1" dirty="0">
                <a:latin typeface="Calibri" panose="020F0502020204030204" pitchFamily="34" charset="0"/>
                <a:cs typeface="Calibri" panose="020F0502020204030204" pitchFamily="34" charset="0"/>
              </a:rPr>
              <a:t>Warm meal is provided to more than 43,000 people, </a:t>
            </a:r>
            <a:br>
              <a:rPr lang="en-US" sz="8000" dirty="0">
                <a:latin typeface="Calibri" panose="020F0502020204030204" pitchFamily="34" charset="0"/>
                <a:cs typeface="Calibri" panose="020F0502020204030204" pitchFamily="34" charset="0"/>
              </a:rPr>
            </a:br>
            <a:r>
              <a:rPr lang="en-US" sz="8000" dirty="0">
                <a:latin typeface="Calibri" panose="020F0502020204030204" pitchFamily="34" charset="0"/>
                <a:cs typeface="Calibri" panose="020F0502020204030204" pitchFamily="34" charset="0"/>
              </a:rPr>
              <a:t>       </a:t>
            </a:r>
            <a:r>
              <a:rPr lang="en-US" sz="8000" dirty="0">
                <a:solidFill>
                  <a:srgbClr val="FF0000"/>
                </a:solidFill>
                <a:latin typeface="Calibri" panose="020F0502020204030204" pitchFamily="34" charset="0"/>
                <a:cs typeface="Calibri" panose="020F0502020204030204" pitchFamily="34" charset="0"/>
              </a:rPr>
              <a:t>9,900 are people with disabilities</a:t>
            </a:r>
          </a:p>
        </p:txBody>
      </p:sp>
      <p:pic>
        <p:nvPicPr>
          <p:cNvPr id="4"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63700"/>
          <a:stretch/>
        </p:blipFill>
        <p:spPr bwMode="auto">
          <a:xfrm>
            <a:off x="6412674" y="0"/>
            <a:ext cx="2731325"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7" y="-27383"/>
            <a:ext cx="2664296" cy="1133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755576" y="980728"/>
            <a:ext cx="7776864" cy="954107"/>
          </a:xfrm>
          <a:prstGeom prst="rect">
            <a:avLst/>
          </a:prstGeom>
          <a:noFill/>
        </p:spPr>
        <p:txBody>
          <a:bodyPr wrap="square" rtlCol="0">
            <a:spAutoFit/>
          </a:bodyPr>
          <a:lstStyle/>
          <a:p>
            <a:pPr lvl="0" algn="ctr" fontAlgn="base">
              <a:spcBef>
                <a:spcPct val="0"/>
              </a:spcBef>
              <a:spcAft>
                <a:spcPct val="0"/>
              </a:spcAft>
            </a:pPr>
            <a:r>
              <a:rPr lang="en-GB" altLang="bg-BG" sz="2800" b="1" dirty="0">
                <a:latin typeface="+mj-lt"/>
                <a:ea typeface="+mj-ea"/>
                <a:cs typeface="+mj-cs"/>
              </a:rPr>
              <a:t>OPERATIONAL PROGRAMME FOR FOOD </a:t>
            </a:r>
          </a:p>
          <a:p>
            <a:pPr lvl="0" algn="ctr" fontAlgn="base">
              <a:spcBef>
                <a:spcPct val="0"/>
              </a:spcBef>
              <a:spcAft>
                <a:spcPct val="0"/>
              </a:spcAft>
            </a:pPr>
            <a:r>
              <a:rPr lang="en-GB" altLang="bg-BG" sz="2800" b="1" dirty="0">
                <a:latin typeface="+mj-lt"/>
                <a:ea typeface="+mj-ea"/>
                <a:cs typeface="+mj-cs"/>
              </a:rPr>
              <a:t>AND</a:t>
            </a:r>
            <a:r>
              <a:rPr lang="bg-BG" altLang="bg-BG" sz="2800" b="1" dirty="0">
                <a:latin typeface="+mj-lt"/>
                <a:ea typeface="+mj-ea"/>
                <a:cs typeface="+mj-cs"/>
              </a:rPr>
              <a:t>/</a:t>
            </a:r>
            <a:r>
              <a:rPr lang="en-GB" altLang="bg-BG" sz="2800" b="1" dirty="0">
                <a:latin typeface="+mj-lt"/>
                <a:ea typeface="+mj-ea"/>
                <a:cs typeface="+mj-cs"/>
              </a:rPr>
              <a:t>OR</a:t>
            </a:r>
            <a:r>
              <a:rPr lang="bg-BG" altLang="bg-BG" sz="2800" b="1" dirty="0">
                <a:latin typeface="+mj-lt"/>
                <a:ea typeface="+mj-ea"/>
                <a:cs typeface="+mj-cs"/>
              </a:rPr>
              <a:t> </a:t>
            </a:r>
            <a:r>
              <a:rPr lang="en-GB" altLang="bg-BG" sz="2800" b="1" dirty="0">
                <a:latin typeface="+mj-lt"/>
                <a:ea typeface="+mj-ea"/>
                <a:cs typeface="+mj-cs"/>
              </a:rPr>
              <a:t>BASIC</a:t>
            </a:r>
            <a:r>
              <a:rPr lang="bg-BG" altLang="bg-BG" sz="2800" b="1" dirty="0">
                <a:latin typeface="+mj-lt"/>
                <a:ea typeface="+mj-ea"/>
                <a:cs typeface="+mj-cs"/>
              </a:rPr>
              <a:t> </a:t>
            </a:r>
            <a:r>
              <a:rPr lang="en-GB" altLang="bg-BG" sz="2800" b="1" dirty="0">
                <a:latin typeface="+mj-lt"/>
                <a:ea typeface="+mj-ea"/>
                <a:cs typeface="+mj-cs"/>
              </a:rPr>
              <a:t>MATERIAL ASSISTANCE (FEAD) </a:t>
            </a:r>
            <a:endParaRPr lang="bg-BG" altLang="bg-BG" sz="2800" b="1" dirty="0">
              <a:latin typeface="+mj-lt"/>
              <a:ea typeface="+mj-ea"/>
              <a:cs typeface="+mj-cs"/>
            </a:endParaRPr>
          </a:p>
        </p:txBody>
      </p:sp>
      <p:sp>
        <p:nvSpPr>
          <p:cNvPr id="8" name="Slide Number Placeholder 7"/>
          <p:cNvSpPr>
            <a:spLocks noGrp="1"/>
          </p:cNvSpPr>
          <p:nvPr>
            <p:ph type="sldNum" sz="quarter" idx="12"/>
          </p:nvPr>
        </p:nvSpPr>
        <p:spPr/>
        <p:txBody>
          <a:bodyPr/>
          <a:lstStyle/>
          <a:p>
            <a:fld id="{CC93821F-1ACF-4A7E-94AC-0431A9ACB8F4}" type="slidenum">
              <a:rPr lang="bg-BG" smtClean="0"/>
              <a:t>12</a:t>
            </a:fld>
            <a:endParaRPr lang="bg-BG"/>
          </a:p>
        </p:txBody>
      </p:sp>
    </p:spTree>
    <p:extLst>
      <p:ext uri="{BB962C8B-B14F-4D97-AF65-F5344CB8AC3E}">
        <p14:creationId xmlns:p14="http://schemas.microsoft.com/office/powerpoint/2010/main" val="654012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64489"/>
          <a:stretch/>
        </p:blipFill>
        <p:spPr bwMode="auto">
          <a:xfrm>
            <a:off x="6472052" y="0"/>
            <a:ext cx="2671948"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ounded Rectangle 4"/>
          <p:cNvSpPr txBox="1"/>
          <p:nvPr/>
        </p:nvSpPr>
        <p:spPr>
          <a:xfrm>
            <a:off x="949340" y="2988934"/>
            <a:ext cx="7463573" cy="944122"/>
          </a:xfrm>
          <a:prstGeom prst="rect">
            <a:avLst/>
          </a:prstGeom>
          <a:gradFill>
            <a:gsLst>
              <a:gs pos="0">
                <a:schemeClr val="accent6">
                  <a:lumMod val="0"/>
                  <a:lumOff val="100000"/>
                </a:schemeClr>
              </a:gs>
              <a:gs pos="86000">
                <a:schemeClr val="accent6">
                  <a:lumMod val="0"/>
                  <a:lumOff val="100000"/>
                </a:schemeClr>
              </a:gs>
              <a:gs pos="100000">
                <a:srgbClr val="00B050"/>
              </a:gs>
            </a:gsLst>
            <a:path path="circle">
              <a:fillToRect l="50000" t="-80000" r="50000" b="180000"/>
            </a:path>
          </a:gradFill>
          <a:scene3d>
            <a:camera prst="orthographicFront">
              <a:rot lat="0" lon="0" rev="0"/>
            </a:camera>
            <a:lightRig rig="contrasting" dir="t">
              <a:rot lat="0" lon="0" rev="1200000"/>
            </a:lightRig>
          </a:scene3d>
          <a:sp3d z="3000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9530" tIns="49530" rIns="49530" bIns="49530" numCol="1" spcCol="1270" anchor="ctr" anchorCtr="0">
            <a:noAutofit/>
          </a:bodyPr>
          <a:lstStyle/>
          <a:p>
            <a:pPr algn="ctr">
              <a:spcBef>
                <a:spcPct val="50000"/>
              </a:spcBef>
            </a:pPr>
            <a:r>
              <a:rPr lang="en-US" altLang="bg-BG" sz="3200" b="1" dirty="0">
                <a:solidFill>
                  <a:srgbClr val="C00000"/>
                </a:solidFill>
                <a:cs typeface="Times New Roman" panose="02020603050405020304" pitchFamily="18" charset="0"/>
              </a:rPr>
              <a:t>Thank you for your attention</a:t>
            </a:r>
            <a:r>
              <a:rPr lang="bg-BG" altLang="bg-BG" sz="3200" b="1" dirty="0">
                <a:solidFill>
                  <a:srgbClr val="C00000"/>
                </a:solidFill>
                <a:cs typeface="Times New Roman" panose="02020603050405020304" pitchFamily="18" charset="0"/>
              </a:rPr>
              <a:t>!</a:t>
            </a:r>
          </a:p>
        </p:txBody>
      </p:sp>
      <p:sp>
        <p:nvSpPr>
          <p:cNvPr id="6" name="Rectangle 18"/>
          <p:cNvSpPr>
            <a:spLocks noChangeArrowheads="1"/>
          </p:cNvSpPr>
          <p:nvPr/>
        </p:nvSpPr>
        <p:spPr bwMode="auto">
          <a:xfrm>
            <a:off x="1409328" y="1568986"/>
            <a:ext cx="6259016" cy="830997"/>
          </a:xfrm>
          <a:prstGeom prst="rect">
            <a:avLst/>
          </a:prstGeom>
          <a:noFill/>
          <a:ln>
            <a:noFill/>
          </a:ln>
          <a:effectLst/>
          <a:extLst/>
        </p:spPr>
        <p:txBody>
          <a:bodyPr wrap="square">
            <a:spAutoFit/>
          </a:bodyPr>
          <a:lstStyle/>
          <a:p>
            <a:pPr algn="ctr">
              <a:defRPr/>
            </a:pPr>
            <a:r>
              <a:rPr lang="bg-BG" altLang="bg-BG" sz="2400" b="1" dirty="0">
                <a:solidFill>
                  <a:srgbClr val="000000"/>
                </a:solidFill>
                <a:effectLst>
                  <a:outerShdw blurRad="38100" dist="38100" dir="2700000" algn="tl">
                    <a:srgbClr val="C0C0C0"/>
                  </a:outerShdw>
                </a:effectLst>
                <a:cs typeface="Times New Roman" panose="02020603050405020304" pitchFamily="18" charset="0"/>
              </a:rPr>
              <a:t>М</a:t>
            </a:r>
            <a:r>
              <a:rPr lang="en-US" altLang="bg-BG" sz="2400" b="1" dirty="0">
                <a:solidFill>
                  <a:srgbClr val="000000"/>
                </a:solidFill>
                <a:effectLst>
                  <a:outerShdw blurRad="38100" dist="38100" dir="2700000" algn="tl">
                    <a:srgbClr val="C0C0C0"/>
                  </a:outerShdw>
                </a:effectLst>
                <a:cs typeface="Times New Roman" panose="02020603050405020304" pitchFamily="18" charset="0"/>
              </a:rPr>
              <a:t>INISTRY OF LABOUR AND SOCIAL POLICY</a:t>
            </a:r>
            <a:br>
              <a:rPr lang="en-US" altLang="bg-BG" sz="2400" b="1" dirty="0">
                <a:solidFill>
                  <a:srgbClr val="000000"/>
                </a:solidFill>
                <a:effectLst>
                  <a:outerShdw blurRad="38100" dist="38100" dir="2700000" algn="tl">
                    <a:srgbClr val="C0C0C0"/>
                  </a:outerShdw>
                </a:effectLst>
                <a:cs typeface="Times New Roman" panose="02020603050405020304" pitchFamily="18" charset="0"/>
              </a:rPr>
            </a:br>
            <a:r>
              <a:rPr lang="en-US" altLang="bg-BG" sz="2400" b="1" dirty="0">
                <a:solidFill>
                  <a:srgbClr val="000000"/>
                </a:solidFill>
                <a:effectLst>
                  <a:outerShdw blurRad="38100" dist="38100" dir="2700000" algn="tl">
                    <a:srgbClr val="C0C0C0"/>
                  </a:outerShdw>
                </a:effectLst>
                <a:cs typeface="Times New Roman" panose="02020603050405020304" pitchFamily="18" charset="0"/>
              </a:rPr>
              <a:t>REPUBLIC OF BULGARIA</a:t>
            </a:r>
            <a:endParaRPr lang="bg-BG" altLang="bg-BG" sz="2400" b="1" dirty="0">
              <a:solidFill>
                <a:srgbClr val="000000"/>
              </a:solidFill>
              <a:effectLst>
                <a:outerShdw blurRad="38100" dist="38100" dir="2700000" algn="tl">
                  <a:srgbClr val="C0C0C0"/>
                </a:outerShdw>
              </a:effectLst>
              <a:cs typeface="Times New Roman" panose="02020603050405020304" pitchFamily="18" charset="0"/>
            </a:endParaRPr>
          </a:p>
        </p:txBody>
      </p:sp>
      <p:sp>
        <p:nvSpPr>
          <p:cNvPr id="7" name="Rectangle 8"/>
          <p:cNvSpPr>
            <a:spLocks noChangeArrowheads="1"/>
          </p:cNvSpPr>
          <p:nvPr/>
        </p:nvSpPr>
        <p:spPr bwMode="auto">
          <a:xfrm>
            <a:off x="685800" y="4082900"/>
            <a:ext cx="7990656" cy="1722364"/>
          </a:xfrm>
          <a:prstGeom prst="rect">
            <a:avLst/>
          </a:prstGeom>
          <a:noFill/>
          <a:ln>
            <a:noFill/>
          </a:ln>
          <a:effectLst/>
          <a:extLst/>
        </p:spPr>
        <p:txBody>
          <a:bodyPr anchor="ctr"/>
          <a:lstStyle>
            <a:lvl1pPr algn="ctr">
              <a:defRPr sz="3500" b="1">
                <a:solidFill>
                  <a:schemeClr val="accent2"/>
                </a:solidFill>
                <a:effectLst>
                  <a:outerShdw blurRad="38100" dist="38100" dir="2700000" algn="tl">
                    <a:srgbClr val="C0C0C0"/>
                  </a:outerShdw>
                </a:effectLst>
                <a:latin typeface="Calibri" pitchFamily="34" charset="0"/>
              </a:defRPr>
            </a:lvl1pPr>
            <a:lvl2pPr algn="ctr">
              <a:defRPr sz="3500" b="1">
                <a:solidFill>
                  <a:schemeClr val="accent2"/>
                </a:solidFill>
                <a:effectLst>
                  <a:outerShdw blurRad="38100" dist="38100" dir="2700000" algn="tl">
                    <a:srgbClr val="C0C0C0"/>
                  </a:outerShdw>
                </a:effectLst>
                <a:latin typeface="Calibri" pitchFamily="34" charset="0"/>
              </a:defRPr>
            </a:lvl2pPr>
            <a:lvl3pPr algn="ctr">
              <a:defRPr sz="3500" b="1">
                <a:solidFill>
                  <a:schemeClr val="accent2"/>
                </a:solidFill>
                <a:effectLst>
                  <a:outerShdw blurRad="38100" dist="38100" dir="2700000" algn="tl">
                    <a:srgbClr val="C0C0C0"/>
                  </a:outerShdw>
                </a:effectLst>
                <a:latin typeface="Calibri" pitchFamily="34" charset="0"/>
              </a:defRPr>
            </a:lvl3pPr>
            <a:lvl4pPr algn="ctr">
              <a:defRPr sz="3500" b="1">
                <a:solidFill>
                  <a:schemeClr val="accent2"/>
                </a:solidFill>
                <a:effectLst>
                  <a:outerShdw blurRad="38100" dist="38100" dir="2700000" algn="tl">
                    <a:srgbClr val="C0C0C0"/>
                  </a:outerShdw>
                </a:effectLst>
                <a:latin typeface="Calibri" pitchFamily="34" charset="0"/>
              </a:defRPr>
            </a:lvl4pPr>
            <a:lvl5pPr algn="ctr">
              <a:defRPr sz="3500" b="1">
                <a:solidFill>
                  <a:schemeClr val="accent2"/>
                </a:solidFill>
                <a:effectLst>
                  <a:outerShdw blurRad="38100" dist="38100" dir="2700000" algn="tl">
                    <a:srgbClr val="C0C0C0"/>
                  </a:outerShdw>
                </a:effectLst>
                <a:latin typeface="Calibri" pitchFamily="34" charset="0"/>
              </a:defRPr>
            </a:lvl5pPr>
            <a:lvl6pPr marL="457200" algn="ctr" fontAlgn="base">
              <a:spcBef>
                <a:spcPct val="0"/>
              </a:spcBef>
              <a:spcAft>
                <a:spcPct val="0"/>
              </a:spcAft>
              <a:defRPr sz="3500" b="1">
                <a:solidFill>
                  <a:schemeClr val="accent2"/>
                </a:solidFill>
                <a:effectLst>
                  <a:outerShdw blurRad="38100" dist="38100" dir="2700000" algn="tl">
                    <a:srgbClr val="C0C0C0"/>
                  </a:outerShdw>
                </a:effectLst>
                <a:latin typeface="Calibri" pitchFamily="34" charset="0"/>
              </a:defRPr>
            </a:lvl6pPr>
            <a:lvl7pPr marL="914400" algn="ctr" fontAlgn="base">
              <a:spcBef>
                <a:spcPct val="0"/>
              </a:spcBef>
              <a:spcAft>
                <a:spcPct val="0"/>
              </a:spcAft>
              <a:defRPr sz="3500" b="1">
                <a:solidFill>
                  <a:schemeClr val="accent2"/>
                </a:solidFill>
                <a:effectLst>
                  <a:outerShdw blurRad="38100" dist="38100" dir="2700000" algn="tl">
                    <a:srgbClr val="C0C0C0"/>
                  </a:outerShdw>
                </a:effectLst>
                <a:latin typeface="Calibri" pitchFamily="34" charset="0"/>
              </a:defRPr>
            </a:lvl7pPr>
            <a:lvl8pPr marL="1371600" algn="ctr" fontAlgn="base">
              <a:spcBef>
                <a:spcPct val="0"/>
              </a:spcBef>
              <a:spcAft>
                <a:spcPct val="0"/>
              </a:spcAft>
              <a:defRPr sz="3500" b="1">
                <a:solidFill>
                  <a:schemeClr val="accent2"/>
                </a:solidFill>
                <a:effectLst>
                  <a:outerShdw blurRad="38100" dist="38100" dir="2700000" algn="tl">
                    <a:srgbClr val="C0C0C0"/>
                  </a:outerShdw>
                </a:effectLst>
                <a:latin typeface="Calibri" pitchFamily="34" charset="0"/>
              </a:defRPr>
            </a:lvl8pPr>
            <a:lvl9pPr marL="1828800" algn="ctr" fontAlgn="base">
              <a:spcBef>
                <a:spcPct val="0"/>
              </a:spcBef>
              <a:spcAft>
                <a:spcPct val="0"/>
              </a:spcAft>
              <a:defRPr sz="3500" b="1">
                <a:solidFill>
                  <a:schemeClr val="accent2"/>
                </a:solidFill>
                <a:effectLst>
                  <a:outerShdw blurRad="38100" dist="38100" dir="2700000" algn="tl">
                    <a:srgbClr val="C0C0C0"/>
                  </a:outerShdw>
                </a:effectLst>
                <a:latin typeface="Calibri" pitchFamily="34" charset="0"/>
              </a:defRPr>
            </a:lvl9pPr>
          </a:lstStyle>
          <a:p>
            <a:pPr>
              <a:defRPr/>
            </a:pPr>
            <a:br>
              <a:rPr lang="bg-BG" altLang="bg-BG" sz="2000" dirty="0">
                <a:solidFill>
                  <a:srgbClr val="0070C0"/>
                </a:solidFill>
                <a:effectLst/>
                <a:latin typeface="+mn-lt"/>
              </a:rPr>
            </a:br>
            <a:r>
              <a:rPr lang="en-US" altLang="bg-BG" sz="2000" dirty="0">
                <a:solidFill>
                  <a:schemeClr val="tx1"/>
                </a:solidFill>
                <a:latin typeface="+mn-lt"/>
                <a:cs typeface="Times New Roman" panose="02020603050405020304" pitchFamily="18" charset="0"/>
              </a:rPr>
              <a:t>Managing Authority of OPHRD</a:t>
            </a:r>
          </a:p>
          <a:p>
            <a:pPr>
              <a:defRPr/>
            </a:pPr>
            <a:br>
              <a:rPr lang="bg-BG" altLang="bg-BG" sz="800" dirty="0">
                <a:solidFill>
                  <a:schemeClr val="tx1"/>
                </a:solidFill>
                <a:latin typeface="+mn-lt"/>
                <a:cs typeface="Times New Roman" panose="02020603050405020304" pitchFamily="18" charset="0"/>
              </a:rPr>
            </a:br>
            <a:r>
              <a:rPr lang="en-US" altLang="bg-BG" sz="2000" dirty="0">
                <a:solidFill>
                  <a:schemeClr val="tx1"/>
                </a:solidFill>
                <a:latin typeface="+mn-lt"/>
                <a:hlinkClick r:id="rId3"/>
              </a:rPr>
              <a:t>www.esf.bg</a:t>
            </a:r>
            <a:endParaRPr lang="en-US" altLang="bg-BG" sz="2000" dirty="0">
              <a:solidFill>
                <a:schemeClr val="tx1"/>
              </a:solidFill>
              <a:latin typeface="+mn-lt"/>
            </a:endParaRPr>
          </a:p>
          <a:p>
            <a:pPr>
              <a:defRPr/>
            </a:pPr>
            <a:r>
              <a:rPr lang="en-US" altLang="bg-BG" sz="2000" dirty="0">
                <a:solidFill>
                  <a:schemeClr val="tx1"/>
                </a:solidFill>
                <a:latin typeface="+mn-lt"/>
              </a:rPr>
              <a:t> </a:t>
            </a:r>
            <a:r>
              <a:rPr lang="en-US" altLang="bg-BG" sz="2000" u="sng" dirty="0">
                <a:solidFill>
                  <a:schemeClr val="tx1"/>
                </a:solidFill>
                <a:latin typeface="+mn-lt"/>
                <a:hlinkClick r:id="rId4"/>
              </a:rPr>
              <a:t>efipp@mlsp.government.bg</a:t>
            </a:r>
            <a:r>
              <a:rPr lang="en-US" altLang="bg-BG" sz="2000" u="sng" dirty="0">
                <a:solidFill>
                  <a:schemeClr val="tx1"/>
                </a:solidFill>
                <a:latin typeface="+mn-lt"/>
              </a:rPr>
              <a:t> </a:t>
            </a:r>
            <a:r>
              <a:rPr lang="en-US" altLang="bg-BG" sz="2000" u="sng" dirty="0">
                <a:solidFill>
                  <a:srgbClr val="0070C0"/>
                </a:solidFill>
                <a:latin typeface="+mn-lt"/>
              </a:rPr>
              <a:t> </a:t>
            </a:r>
          </a:p>
          <a:p>
            <a:pPr>
              <a:defRPr/>
            </a:pPr>
            <a:endParaRPr lang="bg-BG" altLang="bg-BG" sz="2000" dirty="0">
              <a:solidFill>
                <a:srgbClr val="0070C0"/>
              </a:solidFill>
              <a:latin typeface="+mn-lt"/>
            </a:endParaRPr>
          </a:p>
        </p:txBody>
      </p:sp>
      <p:sp>
        <p:nvSpPr>
          <p:cNvPr id="4" name="Slide Number Placeholder 3"/>
          <p:cNvSpPr>
            <a:spLocks noGrp="1"/>
          </p:cNvSpPr>
          <p:nvPr>
            <p:ph type="sldNum" sz="quarter" idx="12"/>
          </p:nvPr>
        </p:nvSpPr>
        <p:spPr/>
        <p:txBody>
          <a:bodyPr/>
          <a:lstStyle/>
          <a:p>
            <a:fld id="{CC93821F-1ACF-4A7E-94AC-0431A9ACB8F4}" type="slidenum">
              <a:rPr lang="bg-BG" smtClean="0"/>
              <a:t>13</a:t>
            </a:fld>
            <a:endParaRPr lang="bg-BG"/>
          </a:p>
        </p:txBody>
      </p:sp>
      <p:pic>
        <p:nvPicPr>
          <p:cNvPr id="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496" y="8913"/>
            <a:ext cx="2818325" cy="119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186284"/>
            <a:ext cx="9144000" cy="6717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500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61964"/>
          <a:stretch/>
        </p:blipFill>
        <p:spPr bwMode="auto">
          <a:xfrm>
            <a:off x="6282046" y="0"/>
            <a:ext cx="2861953"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395536" y="1363090"/>
            <a:ext cx="7992888" cy="1705870"/>
          </a:xfrm>
        </p:spPr>
        <p:txBody>
          <a:bodyPr>
            <a:noAutofit/>
          </a:bodyPr>
          <a:lstStyle/>
          <a:p>
            <a:pPr algn="l">
              <a:lnSpc>
                <a:spcPct val="90000"/>
              </a:lnSpc>
              <a:spcBef>
                <a:spcPts val="0"/>
              </a:spcBef>
            </a:pPr>
            <a:r>
              <a:rPr lang="en-US" sz="2600" b="1" dirty="0">
                <a:solidFill>
                  <a:srgbClr val="00B050"/>
                </a:solidFill>
              </a:rPr>
              <a:t>BULGARIAN PRESIDENCY OF THE COUNCIL OF EU</a:t>
            </a:r>
            <a:br>
              <a:rPr lang="en-US" sz="2600" b="1" dirty="0">
                <a:solidFill>
                  <a:srgbClr val="00B050"/>
                </a:solidFill>
              </a:rPr>
            </a:br>
            <a:br>
              <a:rPr lang="en-US" sz="2600" b="1" dirty="0"/>
            </a:br>
            <a:r>
              <a:rPr lang="en-US" sz="2600" b="1" dirty="0"/>
              <a:t>F</a:t>
            </a:r>
            <a:r>
              <a:rPr lang="en-GB" sz="2600" b="1" dirty="0"/>
              <a:t>our priority themes</a:t>
            </a:r>
            <a:r>
              <a:rPr lang="en-GB" sz="2600" dirty="0"/>
              <a:t> in the area of employment, labour mobility and social policy </a:t>
            </a:r>
            <a:br>
              <a:rPr lang="bg-BG" sz="2600" dirty="0"/>
            </a:br>
            <a:endParaRPr lang="bg-BG" sz="2600" dirty="0">
              <a:solidFill>
                <a:schemeClr val="tx1"/>
              </a:solidFill>
            </a:endParaRPr>
          </a:p>
        </p:txBody>
      </p:sp>
      <p:sp>
        <p:nvSpPr>
          <p:cNvPr id="3" name="Content Placeholder 2"/>
          <p:cNvSpPr>
            <a:spLocks noGrp="1"/>
          </p:cNvSpPr>
          <p:nvPr>
            <p:ph idx="1"/>
          </p:nvPr>
        </p:nvSpPr>
        <p:spPr>
          <a:xfrm>
            <a:off x="395536" y="2636912"/>
            <a:ext cx="7992888" cy="3888432"/>
          </a:xfrm>
        </p:spPr>
        <p:txBody>
          <a:bodyPr>
            <a:normAutofit fontScale="40000" lnSpcReduction="20000"/>
          </a:bodyPr>
          <a:lstStyle/>
          <a:p>
            <a:pPr marL="82296" indent="0" algn="just">
              <a:spcAft>
                <a:spcPts val="0"/>
              </a:spcAft>
              <a:buNone/>
            </a:pPr>
            <a:endParaRPr lang="bg-BG" sz="2000" b="1" dirty="0">
              <a:solidFill>
                <a:srgbClr val="000000"/>
              </a:solidFill>
              <a:latin typeface="Corbel" panose="020B0503020204020204" pitchFamily="34" charset="0"/>
              <a:ea typeface="Times New Roman"/>
              <a:cs typeface="Times New Roman"/>
            </a:endParaRPr>
          </a:p>
          <a:p>
            <a:pPr marL="82296" indent="0" algn="just">
              <a:spcAft>
                <a:spcPts val="0"/>
              </a:spcAft>
              <a:buNone/>
            </a:pPr>
            <a:endParaRPr lang="bg-BG" sz="2900" dirty="0">
              <a:solidFill>
                <a:srgbClr val="000000"/>
              </a:solidFill>
              <a:latin typeface="Corbel" panose="020B0503020204020204" pitchFamily="34" charset="0"/>
              <a:ea typeface="Times New Roman"/>
              <a:cs typeface="Times New Roman"/>
            </a:endParaRPr>
          </a:p>
          <a:p>
            <a:pPr algn="just">
              <a:lnSpc>
                <a:spcPct val="110000"/>
              </a:lnSpc>
              <a:spcBef>
                <a:spcPts val="600"/>
              </a:spcBef>
              <a:spcAft>
                <a:spcPts val="0"/>
              </a:spcAft>
              <a:buFont typeface="Wingdings" charset="2"/>
              <a:buChar char="v"/>
            </a:pPr>
            <a:r>
              <a:rPr lang="en-US" sz="5900" dirty="0">
                <a:solidFill>
                  <a:srgbClr val="000000"/>
                </a:solidFill>
                <a:ea typeface="Times New Roman"/>
                <a:cs typeface="Times New Roman"/>
              </a:rPr>
              <a:t>Future or work </a:t>
            </a:r>
            <a:endParaRPr lang="es-ES" sz="5900" dirty="0">
              <a:solidFill>
                <a:srgbClr val="000000"/>
              </a:solidFill>
              <a:ea typeface="Times New Roman"/>
              <a:cs typeface="Times New Roman"/>
            </a:endParaRPr>
          </a:p>
          <a:p>
            <a:pPr algn="just">
              <a:lnSpc>
                <a:spcPct val="110000"/>
              </a:lnSpc>
              <a:spcBef>
                <a:spcPts val="600"/>
              </a:spcBef>
              <a:spcAft>
                <a:spcPts val="0"/>
              </a:spcAft>
              <a:buFont typeface="Wingdings" charset="2"/>
              <a:buChar char="v"/>
            </a:pPr>
            <a:endParaRPr lang="bg-BG" sz="3400" dirty="0">
              <a:solidFill>
                <a:srgbClr val="000000"/>
              </a:solidFill>
              <a:ea typeface="Times New Roman"/>
              <a:cs typeface="Times New Roman"/>
            </a:endParaRPr>
          </a:p>
          <a:p>
            <a:pPr algn="just">
              <a:lnSpc>
                <a:spcPct val="110000"/>
              </a:lnSpc>
              <a:spcBef>
                <a:spcPts val="600"/>
              </a:spcBef>
              <a:spcAft>
                <a:spcPts val="0"/>
              </a:spcAft>
              <a:buFont typeface="Wingdings" charset="2"/>
              <a:buChar char="v"/>
            </a:pPr>
            <a:r>
              <a:rPr lang="en-US" sz="5900" dirty="0">
                <a:solidFill>
                  <a:srgbClr val="000000"/>
                </a:solidFill>
                <a:ea typeface="Calibri"/>
              </a:rPr>
              <a:t>Opportunities for support from the European Social Fund post 2020</a:t>
            </a:r>
          </a:p>
          <a:p>
            <a:pPr algn="just">
              <a:lnSpc>
                <a:spcPct val="110000"/>
              </a:lnSpc>
              <a:spcBef>
                <a:spcPts val="600"/>
              </a:spcBef>
              <a:spcAft>
                <a:spcPts val="0"/>
              </a:spcAft>
              <a:buFont typeface="Wingdings" charset="2"/>
              <a:buChar char="v"/>
            </a:pPr>
            <a:endParaRPr lang="es-ES" sz="3400" dirty="0">
              <a:solidFill>
                <a:srgbClr val="000000"/>
              </a:solidFill>
              <a:ea typeface="Times New Roman"/>
              <a:cs typeface="Times New Roman"/>
            </a:endParaRPr>
          </a:p>
          <a:p>
            <a:pPr algn="just">
              <a:lnSpc>
                <a:spcPct val="110000"/>
              </a:lnSpc>
              <a:spcBef>
                <a:spcPts val="600"/>
              </a:spcBef>
              <a:spcAft>
                <a:spcPts val="0"/>
              </a:spcAft>
              <a:buFont typeface="Wingdings" charset="2"/>
              <a:buChar char="v"/>
            </a:pPr>
            <a:r>
              <a:rPr lang="en-US" sz="5900" dirty="0">
                <a:solidFill>
                  <a:srgbClr val="000000"/>
                </a:solidFill>
                <a:ea typeface="Calibri"/>
              </a:rPr>
              <a:t>Early childhood development policies</a:t>
            </a:r>
            <a:endParaRPr lang="es-ES" sz="5900" dirty="0">
              <a:solidFill>
                <a:srgbClr val="000000"/>
              </a:solidFill>
              <a:ea typeface="Calibri"/>
            </a:endParaRPr>
          </a:p>
          <a:p>
            <a:pPr algn="just">
              <a:lnSpc>
                <a:spcPct val="110000"/>
              </a:lnSpc>
              <a:spcBef>
                <a:spcPts val="600"/>
              </a:spcBef>
              <a:spcAft>
                <a:spcPts val="0"/>
              </a:spcAft>
              <a:buFont typeface="Wingdings" charset="2"/>
              <a:buChar char="v"/>
            </a:pPr>
            <a:endParaRPr lang="es-ES" sz="3400" cap="all" dirty="0">
              <a:solidFill>
                <a:srgbClr val="000000"/>
              </a:solidFill>
              <a:ea typeface="Times New Roman"/>
              <a:cs typeface="Times New Roman"/>
            </a:endParaRPr>
          </a:p>
          <a:p>
            <a:pPr algn="just">
              <a:lnSpc>
                <a:spcPct val="110000"/>
              </a:lnSpc>
              <a:spcBef>
                <a:spcPts val="600"/>
              </a:spcBef>
              <a:spcAft>
                <a:spcPts val="0"/>
              </a:spcAft>
              <a:buFont typeface="Wingdings" charset="2"/>
              <a:buChar char="v"/>
            </a:pPr>
            <a:r>
              <a:rPr lang="en-US" sz="5900" dirty="0">
                <a:solidFill>
                  <a:srgbClr val="FF0000"/>
                </a:solidFill>
                <a:ea typeface="Times New Roman"/>
              </a:rPr>
              <a:t>People with disabilities – full members of the society </a:t>
            </a:r>
            <a:endParaRPr lang="bg-BG" sz="5900" dirty="0">
              <a:solidFill>
                <a:srgbClr val="FF0000"/>
              </a:solidFill>
            </a:endParaRPr>
          </a:p>
        </p:txBody>
      </p:sp>
      <p:sp>
        <p:nvSpPr>
          <p:cNvPr id="6" name="Slide Number Placeholder 5"/>
          <p:cNvSpPr>
            <a:spLocks noGrp="1"/>
          </p:cNvSpPr>
          <p:nvPr>
            <p:ph type="sldNum" sz="quarter" idx="12"/>
          </p:nvPr>
        </p:nvSpPr>
        <p:spPr/>
        <p:txBody>
          <a:bodyPr/>
          <a:lstStyle/>
          <a:p>
            <a:fld id="{CC93821F-1ACF-4A7E-94AC-0431A9ACB8F4}" type="slidenum">
              <a:rPr lang="bg-BG" smtClean="0"/>
              <a:t>2</a:t>
            </a:fld>
            <a:endParaRPr lang="bg-BG" dirty="0"/>
          </a:p>
        </p:txBody>
      </p:sp>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8913"/>
            <a:ext cx="2818325" cy="119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3201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68760"/>
            <a:ext cx="8229600" cy="1224136"/>
          </a:xfrm>
        </p:spPr>
        <p:txBody>
          <a:bodyPr>
            <a:normAutofit fontScale="90000"/>
          </a:bodyPr>
          <a:lstStyle/>
          <a:p>
            <a:pPr lvl="0">
              <a:spcBef>
                <a:spcPts val="600"/>
              </a:spcBef>
            </a:pPr>
            <a:br>
              <a:rPr lang="bg-BG" sz="2900" b="1" dirty="0">
                <a:solidFill>
                  <a:srgbClr val="000000"/>
                </a:solidFill>
                <a:latin typeface="Corbel" panose="020B0503020204020204" pitchFamily="34" charset="0"/>
                <a:ea typeface="Times New Roman"/>
                <a:cs typeface="Times New Roman"/>
              </a:rPr>
            </a:br>
            <a:br>
              <a:rPr lang="bg-BG" sz="2900" b="1" dirty="0">
                <a:solidFill>
                  <a:srgbClr val="000000"/>
                </a:solidFill>
                <a:latin typeface="Corbel" panose="020B0503020204020204" pitchFamily="34" charset="0"/>
                <a:ea typeface="Times New Roman"/>
                <a:cs typeface="Times New Roman"/>
              </a:rPr>
            </a:br>
            <a:r>
              <a:rPr lang="en-US" sz="2900" b="1" dirty="0">
                <a:solidFill>
                  <a:srgbClr val="000000"/>
                </a:solidFill>
                <a:ea typeface="Times New Roman"/>
                <a:cs typeface="Times New Roman"/>
              </a:rPr>
              <a:t>PEOPLE WITH DISABILITIES </a:t>
            </a:r>
            <a:r>
              <a:rPr lang="bg-BG" sz="2900" b="1" dirty="0">
                <a:solidFill>
                  <a:srgbClr val="000000"/>
                </a:solidFill>
                <a:ea typeface="Times New Roman"/>
                <a:cs typeface="+mn-cs"/>
              </a:rPr>
              <a:t>– </a:t>
            </a:r>
            <a:r>
              <a:rPr lang="en-US" sz="2900" b="1" dirty="0">
                <a:solidFill>
                  <a:srgbClr val="000000"/>
                </a:solidFill>
                <a:ea typeface="Times New Roman"/>
                <a:cs typeface="+mn-cs"/>
              </a:rPr>
              <a:t>FULL MEMBERS OF THE SOCIETY </a:t>
            </a:r>
            <a:br>
              <a:rPr lang="bg-BG" sz="2400" b="1" dirty="0">
                <a:solidFill>
                  <a:prstClr val="black"/>
                </a:solidFill>
                <a:ea typeface="+mn-ea"/>
                <a:cs typeface="+mn-cs"/>
              </a:rPr>
            </a:br>
            <a:endParaRPr lang="bg-BG" dirty="0"/>
          </a:p>
        </p:txBody>
      </p:sp>
      <p:sp>
        <p:nvSpPr>
          <p:cNvPr id="3" name="Content Placeholder 2"/>
          <p:cNvSpPr>
            <a:spLocks noGrp="1"/>
          </p:cNvSpPr>
          <p:nvPr>
            <p:ph idx="1"/>
          </p:nvPr>
        </p:nvSpPr>
        <p:spPr>
          <a:xfrm>
            <a:off x="457200" y="2780928"/>
            <a:ext cx="8229600" cy="3744416"/>
          </a:xfrm>
        </p:spPr>
        <p:txBody>
          <a:bodyPr>
            <a:normAutofit/>
          </a:bodyPr>
          <a:lstStyle/>
          <a:p>
            <a:pPr>
              <a:spcBef>
                <a:spcPts val="800"/>
              </a:spcBef>
              <a:spcAft>
                <a:spcPts val="400"/>
              </a:spcAft>
              <a:buFont typeface="Wingdings" charset="2"/>
              <a:buChar char="v"/>
            </a:pPr>
            <a:r>
              <a:rPr lang="en-US" sz="2800" b="1" dirty="0"/>
              <a:t>Key priority - </a:t>
            </a:r>
            <a:r>
              <a:rPr lang="en-US" sz="2800" dirty="0"/>
              <a:t>developing opportunities enabling people with disabilities to exercise their rights and freedoms to the fullest extent and without discrimination</a:t>
            </a:r>
          </a:p>
          <a:p>
            <a:pPr>
              <a:spcBef>
                <a:spcPts val="800"/>
              </a:spcBef>
              <a:spcAft>
                <a:spcPts val="400"/>
              </a:spcAft>
              <a:buFont typeface="Wingdings" charset="2"/>
              <a:buChar char="v"/>
            </a:pPr>
            <a:r>
              <a:rPr lang="en-GB" sz="2800" b="1" dirty="0"/>
              <a:t>Equal opportunities </a:t>
            </a:r>
          </a:p>
          <a:p>
            <a:pPr algn="just">
              <a:spcBef>
                <a:spcPts val="800"/>
              </a:spcBef>
              <a:spcAft>
                <a:spcPts val="400"/>
              </a:spcAft>
              <a:buFont typeface="Wingdings" charset="2"/>
              <a:buChar char="v"/>
            </a:pPr>
            <a:r>
              <a:rPr lang="en-GB" sz="2800" b="1" dirty="0"/>
              <a:t>Accessibility </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63700"/>
          <a:stretch/>
        </p:blipFill>
        <p:spPr bwMode="auto">
          <a:xfrm>
            <a:off x="6412674" y="0"/>
            <a:ext cx="2731325"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ide Number Placeholder 6"/>
          <p:cNvSpPr>
            <a:spLocks noGrp="1"/>
          </p:cNvSpPr>
          <p:nvPr>
            <p:ph type="sldNum" sz="quarter" idx="12"/>
          </p:nvPr>
        </p:nvSpPr>
        <p:spPr/>
        <p:txBody>
          <a:bodyPr/>
          <a:lstStyle/>
          <a:p>
            <a:fld id="{CC93821F-1ACF-4A7E-94AC-0431A9ACB8F4}" type="slidenum">
              <a:rPr lang="bg-BG" smtClean="0"/>
              <a:t>3</a:t>
            </a:fld>
            <a:endParaRPr lang="bg-BG"/>
          </a:p>
        </p:txBody>
      </p:sp>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8913"/>
            <a:ext cx="2818325" cy="119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0641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63700"/>
          <a:stretch/>
        </p:blipFill>
        <p:spPr bwMode="auto">
          <a:xfrm>
            <a:off x="6412674" y="0"/>
            <a:ext cx="2731325"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a:xfrm>
            <a:off x="590872" y="989856"/>
            <a:ext cx="8229600" cy="1143000"/>
          </a:xfrm>
        </p:spPr>
        <p:txBody>
          <a:bodyPr>
            <a:normAutofit/>
          </a:bodyPr>
          <a:lstStyle/>
          <a:p>
            <a:r>
              <a:rPr lang="en-US" sz="2800" b="1" dirty="0"/>
              <a:t>SUPPORT TO THE PROCESS OF DEINSTITUTIONALIZATION /DI/</a:t>
            </a:r>
            <a:endParaRPr lang="bg-BG" sz="2800" b="1" dirty="0"/>
          </a:p>
        </p:txBody>
      </p:sp>
      <p:graphicFrame>
        <p:nvGraphicFramePr>
          <p:cNvPr id="8" name="Diagram 7"/>
          <p:cNvGraphicFramePr/>
          <p:nvPr>
            <p:extLst>
              <p:ext uri="{D42A27DB-BD31-4B8C-83A1-F6EECF244321}">
                <p14:modId xmlns:p14="http://schemas.microsoft.com/office/powerpoint/2010/main" val="255038736"/>
              </p:ext>
            </p:extLst>
          </p:nvPr>
        </p:nvGraphicFramePr>
        <p:xfrm>
          <a:off x="1472230" y="2132856"/>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Oval 9"/>
          <p:cNvSpPr/>
          <p:nvPr/>
        </p:nvSpPr>
        <p:spPr>
          <a:xfrm>
            <a:off x="1547664" y="4962872"/>
            <a:ext cx="1512168" cy="8423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NATIONAL FUNDING</a:t>
            </a:r>
            <a:endParaRPr lang="bg-BG" sz="1600" dirty="0"/>
          </a:p>
        </p:txBody>
      </p:sp>
      <p:sp>
        <p:nvSpPr>
          <p:cNvPr id="11" name="Oval 10"/>
          <p:cNvSpPr/>
          <p:nvPr/>
        </p:nvSpPr>
        <p:spPr>
          <a:xfrm>
            <a:off x="6084168" y="4941168"/>
            <a:ext cx="136815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 HRD</a:t>
            </a:r>
            <a:endParaRPr lang="bg-BG" dirty="0"/>
          </a:p>
        </p:txBody>
      </p:sp>
      <p:sp>
        <p:nvSpPr>
          <p:cNvPr id="3" name="Slide Number Placeholder 2"/>
          <p:cNvSpPr>
            <a:spLocks noGrp="1"/>
          </p:cNvSpPr>
          <p:nvPr>
            <p:ph type="sldNum" sz="quarter" idx="12"/>
          </p:nvPr>
        </p:nvSpPr>
        <p:spPr/>
        <p:txBody>
          <a:bodyPr/>
          <a:lstStyle/>
          <a:p>
            <a:fld id="{CC93821F-1ACF-4A7E-94AC-0431A9ACB8F4}" type="slidenum">
              <a:rPr lang="bg-BG" smtClean="0"/>
              <a:t>4</a:t>
            </a:fld>
            <a:endParaRPr lang="bg-BG"/>
          </a:p>
        </p:txBody>
      </p:sp>
      <p:pic>
        <p:nvPicPr>
          <p:cNvPr id="12"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496" y="8913"/>
            <a:ext cx="2818325" cy="119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661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1224136"/>
          </a:xfrm>
        </p:spPr>
        <p:txBody>
          <a:bodyPr>
            <a:normAutofit fontScale="90000"/>
          </a:bodyPr>
          <a:lstStyle/>
          <a:p>
            <a:pPr lvl="0" algn="l">
              <a:spcBef>
                <a:spcPts val="600"/>
              </a:spcBef>
            </a:pPr>
            <a:br>
              <a:rPr lang="bg-BG" sz="2900" b="1" dirty="0">
                <a:solidFill>
                  <a:srgbClr val="000000"/>
                </a:solidFill>
                <a:latin typeface="Corbel" panose="020B0503020204020204" pitchFamily="34" charset="0"/>
                <a:ea typeface="Times New Roman"/>
                <a:cs typeface="Times New Roman"/>
              </a:rPr>
            </a:br>
            <a:br>
              <a:rPr lang="bg-BG" sz="2900" b="1" dirty="0">
                <a:solidFill>
                  <a:srgbClr val="000000"/>
                </a:solidFill>
                <a:latin typeface="Corbel" panose="020B0503020204020204" pitchFamily="34" charset="0"/>
                <a:ea typeface="Times New Roman"/>
                <a:cs typeface="Times New Roman"/>
              </a:rPr>
            </a:br>
            <a:endParaRPr lang="bg-BG" dirty="0"/>
          </a:p>
        </p:txBody>
      </p:sp>
      <p:sp>
        <p:nvSpPr>
          <p:cNvPr id="3" name="Content Placeholder 2"/>
          <p:cNvSpPr>
            <a:spLocks noGrp="1"/>
          </p:cNvSpPr>
          <p:nvPr>
            <p:ph idx="1"/>
          </p:nvPr>
        </p:nvSpPr>
        <p:spPr>
          <a:xfrm>
            <a:off x="467544" y="1988840"/>
            <a:ext cx="8219256" cy="4248472"/>
          </a:xfrm>
        </p:spPr>
        <p:txBody>
          <a:bodyPr>
            <a:normAutofit/>
          </a:bodyPr>
          <a:lstStyle/>
          <a:p>
            <a:pPr>
              <a:spcBef>
                <a:spcPts val="800"/>
              </a:spcBef>
              <a:spcAft>
                <a:spcPts val="400"/>
              </a:spcAft>
              <a:buFont typeface="Wingdings" panose="05000000000000000000" pitchFamily="2" charset="2"/>
              <a:buChar char="v"/>
            </a:pPr>
            <a:r>
              <a:rPr lang="en-US" sz="2600" dirty="0"/>
              <a:t>National Strategy for Deinstitutionalization of Children in the Republic of Bulgaria - adopted in 2009</a:t>
            </a:r>
          </a:p>
          <a:p>
            <a:pPr>
              <a:spcBef>
                <a:spcPts val="800"/>
              </a:spcBef>
              <a:spcAft>
                <a:spcPts val="400"/>
              </a:spcAft>
              <a:buFont typeface="Wingdings" panose="05000000000000000000" pitchFamily="2" charset="2"/>
              <a:buChar char="v"/>
            </a:pPr>
            <a:r>
              <a:rPr lang="en-US" sz="2600" dirty="0"/>
              <a:t>Action plan put into force (2010) - ERDF and ESF commenced jointly to support the National Strategy  </a:t>
            </a:r>
          </a:p>
          <a:p>
            <a:pPr>
              <a:spcBef>
                <a:spcPts val="800"/>
              </a:spcBef>
              <a:spcAft>
                <a:spcPts val="400"/>
              </a:spcAft>
              <a:buFont typeface="Wingdings" panose="05000000000000000000" pitchFamily="2" charset="2"/>
              <a:buChar char="v"/>
            </a:pPr>
            <a:r>
              <a:rPr lang="en-US" sz="2600" dirty="0"/>
              <a:t>Updated action plan - adopted in 2016 </a:t>
            </a:r>
          </a:p>
          <a:p>
            <a:pPr>
              <a:spcBef>
                <a:spcPts val="800"/>
              </a:spcBef>
              <a:spcAft>
                <a:spcPts val="400"/>
              </a:spcAft>
              <a:buFont typeface="Wingdings" panose="05000000000000000000" pitchFamily="2" charset="2"/>
              <a:buChar char="v"/>
            </a:pPr>
            <a:r>
              <a:rPr lang="en-US" sz="2600" dirty="0"/>
              <a:t>Goal: by the end of 2025, all specialized institutions for children and youth to be closed and new alternative services established</a:t>
            </a:r>
          </a:p>
          <a:p>
            <a:pPr marL="355600" indent="-355600">
              <a:spcBef>
                <a:spcPts val="800"/>
              </a:spcBef>
              <a:spcAft>
                <a:spcPts val="400"/>
              </a:spcAft>
            </a:pPr>
            <a:endParaRPr lang="bg-BG" sz="2600" dirty="0"/>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63700"/>
          <a:stretch/>
        </p:blipFill>
        <p:spPr bwMode="auto">
          <a:xfrm>
            <a:off x="6412674" y="0"/>
            <a:ext cx="2731325"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4"/>
          <p:cNvSpPr txBox="1">
            <a:spLocks/>
          </p:cNvSpPr>
          <p:nvPr/>
        </p:nvSpPr>
        <p:spPr>
          <a:xfrm>
            <a:off x="539552" y="917848"/>
            <a:ext cx="8147248" cy="9269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t>DI OF CHILDREN</a:t>
            </a:r>
            <a:endParaRPr lang="bg-BG" sz="3200" b="1" dirty="0"/>
          </a:p>
        </p:txBody>
      </p:sp>
      <p:sp>
        <p:nvSpPr>
          <p:cNvPr id="8" name="Slide Number Placeholder 7"/>
          <p:cNvSpPr>
            <a:spLocks noGrp="1"/>
          </p:cNvSpPr>
          <p:nvPr>
            <p:ph type="sldNum" sz="quarter" idx="12"/>
          </p:nvPr>
        </p:nvSpPr>
        <p:spPr/>
        <p:txBody>
          <a:bodyPr/>
          <a:lstStyle/>
          <a:p>
            <a:fld id="{CC93821F-1ACF-4A7E-94AC-0431A9ACB8F4}" type="slidenum">
              <a:rPr lang="bg-BG" smtClean="0"/>
              <a:t>5</a:t>
            </a:fld>
            <a:endParaRPr lang="bg-BG"/>
          </a:p>
        </p:txBody>
      </p:sp>
      <p:pic>
        <p:nvPicPr>
          <p:cNvPr id="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8913"/>
            <a:ext cx="2818325" cy="119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4683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1224136"/>
          </a:xfrm>
        </p:spPr>
        <p:txBody>
          <a:bodyPr>
            <a:normAutofit fontScale="90000"/>
          </a:bodyPr>
          <a:lstStyle/>
          <a:p>
            <a:pPr lvl="0" algn="l">
              <a:spcBef>
                <a:spcPts val="600"/>
              </a:spcBef>
            </a:pPr>
            <a:br>
              <a:rPr lang="bg-BG" sz="2900" b="1" dirty="0">
                <a:solidFill>
                  <a:srgbClr val="000000"/>
                </a:solidFill>
                <a:latin typeface="Corbel" panose="020B0503020204020204" pitchFamily="34" charset="0"/>
                <a:ea typeface="Times New Roman"/>
                <a:cs typeface="Times New Roman"/>
              </a:rPr>
            </a:br>
            <a:br>
              <a:rPr lang="bg-BG" sz="2900" b="1" dirty="0">
                <a:solidFill>
                  <a:srgbClr val="000000"/>
                </a:solidFill>
                <a:latin typeface="Corbel" panose="020B0503020204020204" pitchFamily="34" charset="0"/>
                <a:ea typeface="Times New Roman"/>
                <a:cs typeface="Times New Roman"/>
              </a:rPr>
            </a:br>
            <a:endParaRPr lang="bg-BG" dirty="0"/>
          </a:p>
        </p:txBody>
      </p:sp>
      <p:sp>
        <p:nvSpPr>
          <p:cNvPr id="3" name="Content Placeholder 2"/>
          <p:cNvSpPr>
            <a:spLocks noGrp="1"/>
          </p:cNvSpPr>
          <p:nvPr>
            <p:ph idx="1"/>
          </p:nvPr>
        </p:nvSpPr>
        <p:spPr>
          <a:xfrm>
            <a:off x="467544" y="2276871"/>
            <a:ext cx="8219256" cy="4444604"/>
          </a:xfrm>
        </p:spPr>
        <p:txBody>
          <a:bodyPr>
            <a:noAutofit/>
          </a:bodyPr>
          <a:lstStyle/>
          <a:p>
            <a:pPr>
              <a:spcBef>
                <a:spcPts val="1176"/>
              </a:spcBef>
              <a:spcAft>
                <a:spcPts val="1200"/>
              </a:spcAft>
              <a:buClr>
                <a:schemeClr val="tx1"/>
              </a:buClr>
              <a:buFont typeface="Wingdings" panose="05000000000000000000" pitchFamily="2" charset="2"/>
              <a:buChar char="v"/>
            </a:pPr>
            <a:r>
              <a:rPr lang="en-US" sz="2200" dirty="0">
                <a:solidFill>
                  <a:srgbClr val="FF0000"/>
                </a:solidFill>
              </a:rPr>
              <a:t>180</a:t>
            </a:r>
            <a:r>
              <a:rPr lang="en-US" sz="2200" dirty="0"/>
              <a:t> Family-type Residential Homes for </a:t>
            </a:r>
            <a:r>
              <a:rPr lang="en-US" sz="2200" dirty="0">
                <a:solidFill>
                  <a:srgbClr val="FF0000"/>
                </a:solidFill>
              </a:rPr>
              <a:t>2,000</a:t>
            </a:r>
            <a:r>
              <a:rPr lang="en-US" sz="2200" dirty="0"/>
              <a:t> children and youth in operation</a:t>
            </a:r>
          </a:p>
          <a:p>
            <a:pPr>
              <a:spcBef>
                <a:spcPts val="1176"/>
              </a:spcBef>
              <a:spcAft>
                <a:spcPts val="1200"/>
              </a:spcAft>
              <a:buFont typeface="Wingdings" panose="05000000000000000000" pitchFamily="2" charset="2"/>
              <a:buChar char="v"/>
            </a:pPr>
            <a:r>
              <a:rPr lang="en-US" sz="2200" dirty="0"/>
              <a:t>Created new community-based services for </a:t>
            </a:r>
            <a:r>
              <a:rPr lang="en-US" sz="2200" dirty="0">
                <a:solidFill>
                  <a:srgbClr val="FF0000"/>
                </a:solidFill>
              </a:rPr>
              <a:t>1,700 </a:t>
            </a:r>
            <a:r>
              <a:rPr lang="en-US" sz="2200" dirty="0"/>
              <a:t>children, ages 0-3 </a:t>
            </a:r>
          </a:p>
          <a:p>
            <a:pPr>
              <a:spcBef>
                <a:spcPts val="1176"/>
              </a:spcBef>
              <a:spcAft>
                <a:spcPts val="1200"/>
              </a:spcAft>
              <a:buClr>
                <a:schemeClr val="tx1"/>
              </a:buClr>
              <a:buFont typeface="Wingdings" panose="05000000000000000000" pitchFamily="2" charset="2"/>
              <a:buChar char="v"/>
            </a:pPr>
            <a:r>
              <a:rPr lang="en-US" sz="2200" dirty="0">
                <a:solidFill>
                  <a:srgbClr val="FF0000"/>
                </a:solidFill>
              </a:rPr>
              <a:t>8</a:t>
            </a:r>
            <a:r>
              <a:rPr lang="en-US" sz="2200" dirty="0"/>
              <a:t> Family-type Residential Homes for </a:t>
            </a:r>
            <a:r>
              <a:rPr lang="en-US" sz="2200" dirty="0">
                <a:solidFill>
                  <a:srgbClr val="FF0000"/>
                </a:solidFill>
              </a:rPr>
              <a:t>50</a:t>
            </a:r>
            <a:r>
              <a:rPr lang="en-US" sz="2200" dirty="0"/>
              <a:t> children, ages 0-3, in operation</a:t>
            </a:r>
          </a:p>
          <a:p>
            <a:pPr>
              <a:spcBef>
                <a:spcPts val="1176"/>
              </a:spcBef>
              <a:spcAft>
                <a:spcPts val="1200"/>
              </a:spcAft>
              <a:buFont typeface="Wingdings" panose="05000000000000000000" pitchFamily="2" charset="2"/>
              <a:buChar char="v"/>
            </a:pPr>
            <a:r>
              <a:rPr lang="en-US" sz="2200" dirty="0"/>
              <a:t>More than </a:t>
            </a:r>
            <a:r>
              <a:rPr lang="en-US" sz="2200" dirty="0">
                <a:solidFill>
                  <a:srgbClr val="FF0000"/>
                </a:solidFill>
              </a:rPr>
              <a:t>2,900</a:t>
            </a:r>
            <a:r>
              <a:rPr lang="en-US" sz="2200" dirty="0"/>
              <a:t> children have been placed with foster families, incl. almost 900 children former residents of the institutions</a:t>
            </a:r>
          </a:p>
          <a:p>
            <a:pPr>
              <a:spcBef>
                <a:spcPts val="1176"/>
              </a:spcBef>
              <a:spcAft>
                <a:spcPts val="1200"/>
              </a:spcAft>
              <a:buFont typeface="Wingdings" panose="05000000000000000000" pitchFamily="2" charset="2"/>
              <a:buChar char="v"/>
            </a:pPr>
            <a:r>
              <a:rPr lang="en-US" sz="2200" dirty="0">
                <a:solidFill>
                  <a:srgbClr val="FF0000"/>
                </a:solidFill>
              </a:rPr>
              <a:t>Specialized institutions for children with disabilities no longer exist </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63700"/>
          <a:stretch/>
        </p:blipFill>
        <p:spPr bwMode="auto">
          <a:xfrm>
            <a:off x="6412674" y="0"/>
            <a:ext cx="2731325"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8913"/>
            <a:ext cx="2818325" cy="119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83314" y="1108790"/>
            <a:ext cx="8219256" cy="1077218"/>
          </a:xfrm>
          <a:prstGeom prst="rect">
            <a:avLst/>
          </a:prstGeom>
          <a:noFill/>
        </p:spPr>
        <p:txBody>
          <a:bodyPr wrap="square" rtlCol="0">
            <a:spAutoFit/>
          </a:bodyPr>
          <a:lstStyle/>
          <a:p>
            <a:pPr algn="ctr">
              <a:spcBef>
                <a:spcPct val="0"/>
              </a:spcBef>
            </a:pPr>
            <a:r>
              <a:rPr lang="en-GB" sz="3200" b="1" dirty="0">
                <a:latin typeface="+mj-lt"/>
                <a:ea typeface="+mj-ea"/>
                <a:cs typeface="+mj-cs"/>
              </a:rPr>
              <a:t>DI MEASURES FOR CHILDREN - OUTCOMES </a:t>
            </a:r>
            <a:br>
              <a:rPr lang="en-GB" sz="3200" b="1" dirty="0">
                <a:latin typeface="+mj-lt"/>
                <a:ea typeface="+mj-ea"/>
                <a:cs typeface="+mj-cs"/>
              </a:rPr>
            </a:br>
            <a:r>
              <a:rPr lang="en-GB" sz="3200" b="1" dirty="0">
                <a:latin typeface="+mj-lt"/>
                <a:ea typeface="+mj-ea"/>
                <a:cs typeface="+mj-cs"/>
              </a:rPr>
              <a:t>WITH ESIF SUPPORT</a:t>
            </a:r>
            <a:endParaRPr lang="bg-BG" sz="3200" b="1" dirty="0">
              <a:latin typeface="+mj-lt"/>
              <a:ea typeface="+mj-ea"/>
              <a:cs typeface="+mj-cs"/>
            </a:endParaRPr>
          </a:p>
        </p:txBody>
      </p:sp>
      <p:sp>
        <p:nvSpPr>
          <p:cNvPr id="8" name="Slide Number Placeholder 7"/>
          <p:cNvSpPr>
            <a:spLocks noGrp="1"/>
          </p:cNvSpPr>
          <p:nvPr>
            <p:ph type="sldNum" sz="quarter" idx="12"/>
          </p:nvPr>
        </p:nvSpPr>
        <p:spPr/>
        <p:txBody>
          <a:bodyPr/>
          <a:lstStyle/>
          <a:p>
            <a:fld id="{CC93821F-1ACF-4A7E-94AC-0431A9ACB8F4}" type="slidenum">
              <a:rPr lang="bg-BG" smtClean="0"/>
              <a:t>6</a:t>
            </a:fld>
            <a:endParaRPr lang="bg-BG"/>
          </a:p>
        </p:txBody>
      </p:sp>
    </p:spTree>
    <p:extLst>
      <p:ext uri="{BB962C8B-B14F-4D97-AF65-F5344CB8AC3E}">
        <p14:creationId xmlns:p14="http://schemas.microsoft.com/office/powerpoint/2010/main" val="3018423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1224136"/>
          </a:xfrm>
        </p:spPr>
        <p:txBody>
          <a:bodyPr>
            <a:normAutofit fontScale="90000"/>
          </a:bodyPr>
          <a:lstStyle/>
          <a:p>
            <a:pPr lvl="0" algn="l">
              <a:spcBef>
                <a:spcPts val="600"/>
              </a:spcBef>
            </a:pPr>
            <a:br>
              <a:rPr lang="bg-BG" sz="2900" b="1" dirty="0">
                <a:solidFill>
                  <a:srgbClr val="000000"/>
                </a:solidFill>
                <a:latin typeface="Corbel" panose="020B0503020204020204" pitchFamily="34" charset="0"/>
                <a:ea typeface="Times New Roman"/>
                <a:cs typeface="Times New Roman"/>
              </a:rPr>
            </a:br>
            <a:br>
              <a:rPr lang="bg-BG" sz="2900" b="1" dirty="0">
                <a:solidFill>
                  <a:srgbClr val="000000"/>
                </a:solidFill>
                <a:latin typeface="Corbel" panose="020B0503020204020204" pitchFamily="34" charset="0"/>
                <a:ea typeface="Times New Roman"/>
                <a:cs typeface="Times New Roman"/>
              </a:rPr>
            </a:br>
            <a:endParaRPr lang="bg-BG" dirty="0"/>
          </a:p>
        </p:txBody>
      </p:sp>
      <p:sp>
        <p:nvSpPr>
          <p:cNvPr id="3" name="Content Placeholder 2"/>
          <p:cNvSpPr>
            <a:spLocks noGrp="1"/>
          </p:cNvSpPr>
          <p:nvPr>
            <p:ph idx="1"/>
          </p:nvPr>
        </p:nvSpPr>
        <p:spPr>
          <a:xfrm>
            <a:off x="483314" y="2276872"/>
            <a:ext cx="5672862" cy="4392488"/>
          </a:xfrm>
        </p:spPr>
        <p:txBody>
          <a:bodyPr>
            <a:normAutofit/>
          </a:bodyPr>
          <a:lstStyle/>
          <a:p>
            <a:pPr>
              <a:spcBef>
                <a:spcPts val="1176"/>
              </a:spcBef>
              <a:spcAft>
                <a:spcPts val="1200"/>
              </a:spcAft>
              <a:buClr>
                <a:schemeClr val="tx1"/>
              </a:buClr>
              <a:buFont typeface="Wingdings" panose="05000000000000000000" pitchFamily="2" charset="2"/>
              <a:buChar char="v"/>
            </a:pPr>
            <a:r>
              <a:rPr lang="en-US" sz="2400" dirty="0"/>
              <a:t>346 million EUR state budget expenditure for child protection and social services for children </a:t>
            </a:r>
          </a:p>
          <a:p>
            <a:pPr>
              <a:spcBef>
                <a:spcPts val="1176"/>
              </a:spcBef>
              <a:spcAft>
                <a:spcPts val="1200"/>
              </a:spcAft>
              <a:buClr>
                <a:schemeClr val="tx1"/>
              </a:buClr>
              <a:buFont typeface="Wingdings" panose="05000000000000000000" pitchFamily="2" charset="2"/>
              <a:buChar char="v"/>
            </a:pPr>
            <a:r>
              <a:rPr lang="en-US" sz="2400" dirty="0"/>
              <a:t>45 million EUR certified expenditure under the Regional Development</a:t>
            </a:r>
            <a:br>
              <a:rPr lang="en-US" sz="2400" dirty="0"/>
            </a:br>
            <a:r>
              <a:rPr lang="en-US" sz="2400" dirty="0"/>
              <a:t>Operational Program</a:t>
            </a:r>
          </a:p>
          <a:p>
            <a:pPr>
              <a:spcBef>
                <a:spcPts val="1176"/>
              </a:spcBef>
              <a:spcAft>
                <a:spcPts val="1200"/>
              </a:spcAft>
              <a:buClr>
                <a:schemeClr val="tx1"/>
              </a:buClr>
              <a:buFont typeface="Wingdings" panose="05000000000000000000" pitchFamily="2" charset="2"/>
              <a:buChar char="v"/>
            </a:pPr>
            <a:r>
              <a:rPr lang="en-US" sz="2400" dirty="0"/>
              <a:t>33 million EUR certified expenditure under the Human Resources  Development Operational Program</a:t>
            </a:r>
          </a:p>
          <a:p>
            <a:pPr>
              <a:spcBef>
                <a:spcPts val="1176"/>
              </a:spcBef>
              <a:spcAft>
                <a:spcPts val="1200"/>
              </a:spcAft>
              <a:buFont typeface="Wingdings" panose="05000000000000000000" pitchFamily="2" charset="2"/>
              <a:buChar char="v"/>
            </a:pPr>
            <a:endParaRPr lang="en-US" sz="2600" dirty="0"/>
          </a:p>
          <a:p>
            <a:pPr marL="355600" indent="-355600">
              <a:spcBef>
                <a:spcPts val="800"/>
              </a:spcBef>
              <a:spcAft>
                <a:spcPts val="400"/>
              </a:spcAft>
            </a:pPr>
            <a:endParaRPr lang="bg-BG" sz="2600" dirty="0"/>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63700"/>
          <a:stretch/>
        </p:blipFill>
        <p:spPr bwMode="auto">
          <a:xfrm>
            <a:off x="6412674" y="0"/>
            <a:ext cx="2731325"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83314" y="1260049"/>
            <a:ext cx="8219256" cy="584775"/>
          </a:xfrm>
          <a:prstGeom prst="rect">
            <a:avLst/>
          </a:prstGeom>
          <a:noFill/>
        </p:spPr>
        <p:txBody>
          <a:bodyPr wrap="square" rtlCol="0">
            <a:spAutoFit/>
          </a:bodyPr>
          <a:lstStyle/>
          <a:p>
            <a:pPr algn="ctr">
              <a:spcBef>
                <a:spcPct val="0"/>
              </a:spcBef>
            </a:pPr>
            <a:r>
              <a:rPr lang="en-US" sz="3200" b="1" dirty="0">
                <a:latin typeface="+mj-lt"/>
                <a:ea typeface="+mj-ea"/>
                <a:cs typeface="+mj-cs"/>
              </a:rPr>
              <a:t>FINANCIAL COMMITMENT 2010-2017</a:t>
            </a:r>
            <a:endParaRPr lang="bg-BG" sz="3200" b="1" dirty="0">
              <a:latin typeface="+mj-lt"/>
              <a:ea typeface="+mj-ea"/>
              <a:cs typeface="+mj-cs"/>
            </a:endParaRPr>
          </a:p>
        </p:txBody>
      </p:sp>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6109469" y="2379654"/>
            <a:ext cx="2566987" cy="1925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09469" y="4404900"/>
            <a:ext cx="2566987" cy="176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Slide Number Placeholder 9"/>
          <p:cNvSpPr>
            <a:spLocks noGrp="1"/>
          </p:cNvSpPr>
          <p:nvPr>
            <p:ph type="sldNum" sz="quarter" idx="12"/>
          </p:nvPr>
        </p:nvSpPr>
        <p:spPr/>
        <p:txBody>
          <a:bodyPr/>
          <a:lstStyle/>
          <a:p>
            <a:fld id="{CC93821F-1ACF-4A7E-94AC-0431A9ACB8F4}" type="slidenum">
              <a:rPr lang="bg-BG" smtClean="0"/>
              <a:t>7</a:t>
            </a:fld>
            <a:endParaRPr lang="bg-BG"/>
          </a:p>
        </p:txBody>
      </p:sp>
      <p:pic>
        <p:nvPicPr>
          <p:cNvPr id="1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496" y="8913"/>
            <a:ext cx="2818325" cy="119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3825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1224136"/>
          </a:xfrm>
        </p:spPr>
        <p:txBody>
          <a:bodyPr>
            <a:normAutofit fontScale="90000"/>
          </a:bodyPr>
          <a:lstStyle/>
          <a:p>
            <a:pPr lvl="0" algn="l">
              <a:spcBef>
                <a:spcPts val="600"/>
              </a:spcBef>
            </a:pPr>
            <a:br>
              <a:rPr lang="bg-BG" sz="2900" b="1" dirty="0">
                <a:solidFill>
                  <a:srgbClr val="000000"/>
                </a:solidFill>
                <a:latin typeface="Corbel" panose="020B0503020204020204" pitchFamily="34" charset="0"/>
                <a:ea typeface="Times New Roman"/>
                <a:cs typeface="Times New Roman"/>
              </a:rPr>
            </a:br>
            <a:br>
              <a:rPr lang="bg-BG" sz="2900" b="1" dirty="0">
                <a:solidFill>
                  <a:srgbClr val="000000"/>
                </a:solidFill>
                <a:latin typeface="Corbel" panose="020B0503020204020204" pitchFamily="34" charset="0"/>
                <a:ea typeface="Times New Roman"/>
                <a:cs typeface="Times New Roman"/>
              </a:rPr>
            </a:br>
            <a:endParaRPr lang="bg-BG" dirty="0"/>
          </a:p>
        </p:txBody>
      </p:sp>
      <p:sp>
        <p:nvSpPr>
          <p:cNvPr id="3" name="Content Placeholder 2"/>
          <p:cNvSpPr>
            <a:spLocks noGrp="1"/>
          </p:cNvSpPr>
          <p:nvPr>
            <p:ph idx="1"/>
          </p:nvPr>
        </p:nvSpPr>
        <p:spPr>
          <a:xfrm>
            <a:off x="251520" y="2157834"/>
            <a:ext cx="8445624" cy="4655542"/>
          </a:xfrm>
        </p:spPr>
        <p:txBody>
          <a:bodyPr>
            <a:noAutofit/>
          </a:bodyPr>
          <a:lstStyle/>
          <a:p>
            <a:pPr>
              <a:spcBef>
                <a:spcPts val="400"/>
              </a:spcBef>
              <a:spcAft>
                <a:spcPts val="400"/>
              </a:spcAft>
              <a:buClr>
                <a:schemeClr val="tx1"/>
              </a:buClr>
              <a:buFont typeface="Wingdings" panose="05000000000000000000" pitchFamily="2" charset="2"/>
              <a:buChar char="v"/>
            </a:pPr>
            <a:r>
              <a:rPr lang="en-US" sz="2000" dirty="0">
                <a:ea typeface="Georgia" charset="0"/>
                <a:cs typeface="Georgia" charset="0"/>
              </a:rPr>
              <a:t>Social and integrated services – prevention of separation from families, integrated ECD and early intervention/prevention of disabilities services, patronage home-based care, etc.</a:t>
            </a:r>
          </a:p>
          <a:p>
            <a:pPr>
              <a:spcBef>
                <a:spcPts val="400"/>
              </a:spcBef>
              <a:spcAft>
                <a:spcPts val="400"/>
              </a:spcAft>
              <a:buClr>
                <a:schemeClr val="tx1"/>
              </a:buClr>
              <a:buFont typeface="Wingdings" panose="05000000000000000000" pitchFamily="2" charset="2"/>
              <a:buChar char="v"/>
            </a:pPr>
            <a:r>
              <a:rPr lang="en-US" sz="2000" dirty="0">
                <a:ea typeface="Georgia" charset="0"/>
                <a:cs typeface="Georgia" charset="0"/>
              </a:rPr>
              <a:t>Family care for children at risk who are not living with their biological parents and closure of all institutions for children </a:t>
            </a:r>
          </a:p>
          <a:p>
            <a:pPr>
              <a:spcBef>
                <a:spcPts val="400"/>
              </a:spcBef>
              <a:spcAft>
                <a:spcPts val="400"/>
              </a:spcAft>
              <a:buClr>
                <a:schemeClr val="tx1"/>
              </a:buClr>
              <a:buFont typeface="Wingdings" panose="05000000000000000000" pitchFamily="2" charset="2"/>
              <a:buChar char="v"/>
            </a:pPr>
            <a:r>
              <a:rPr lang="en-US" sz="2000" dirty="0">
                <a:ea typeface="Georgia" charset="0"/>
                <a:cs typeface="Georgia" charset="0"/>
              </a:rPr>
              <a:t>Social services and community support for children deprived from parental care living in institutions and children leaving the formal care system</a:t>
            </a:r>
          </a:p>
          <a:p>
            <a:pPr>
              <a:spcBef>
                <a:spcPts val="400"/>
              </a:spcBef>
              <a:spcAft>
                <a:spcPts val="400"/>
              </a:spcAft>
              <a:buClr>
                <a:schemeClr val="tx1"/>
              </a:buClr>
              <a:buFont typeface="Wingdings" panose="05000000000000000000" pitchFamily="2" charset="2"/>
              <a:buChar char="v"/>
            </a:pPr>
            <a:r>
              <a:rPr lang="en-US" sz="2000" b="1" dirty="0">
                <a:solidFill>
                  <a:srgbClr val="FF0000"/>
                </a:solidFill>
                <a:ea typeface="Georgia" charset="0"/>
                <a:cs typeface="Georgia" charset="0"/>
              </a:rPr>
              <a:t>Social, health and integrated services for children with disabilities </a:t>
            </a:r>
            <a:r>
              <a:rPr lang="en-US" sz="2000" dirty="0">
                <a:ea typeface="Georgia" charset="0"/>
                <a:cs typeface="Georgia" charset="0"/>
              </a:rPr>
              <a:t>– new community centers for children with disabilities and their families, establishing new specialized health-social services for disabled children in need of permanent and specific medical care; support to their families, etc.</a:t>
            </a:r>
          </a:p>
          <a:p>
            <a:pPr>
              <a:spcBef>
                <a:spcPts val="400"/>
              </a:spcBef>
              <a:spcAft>
                <a:spcPts val="400"/>
              </a:spcAft>
              <a:buClr>
                <a:schemeClr val="tx1"/>
              </a:buClr>
              <a:buFont typeface="Wingdings" panose="05000000000000000000" pitchFamily="2" charset="2"/>
              <a:buChar char="v"/>
            </a:pPr>
            <a:r>
              <a:rPr lang="en-US" sz="2000" dirty="0">
                <a:ea typeface="Georgia" charset="0"/>
                <a:cs typeface="Georgia" charset="0"/>
              </a:rPr>
              <a:t>Investments in social infrastructure and continued support from ESIF </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63700"/>
          <a:stretch/>
        </p:blipFill>
        <p:spPr bwMode="auto">
          <a:xfrm>
            <a:off x="6412674" y="0"/>
            <a:ext cx="2731325"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11560" y="1055638"/>
            <a:ext cx="8496944" cy="1077218"/>
          </a:xfrm>
          <a:prstGeom prst="rect">
            <a:avLst/>
          </a:prstGeom>
          <a:noFill/>
        </p:spPr>
        <p:txBody>
          <a:bodyPr wrap="square" rtlCol="0">
            <a:spAutoFit/>
          </a:bodyPr>
          <a:lstStyle/>
          <a:p>
            <a:pPr algn="ctr">
              <a:spcBef>
                <a:spcPct val="0"/>
              </a:spcBef>
            </a:pPr>
            <a:r>
              <a:rPr lang="en-US" sz="3200" b="1" dirty="0">
                <a:latin typeface="+mj-lt"/>
                <a:ea typeface="+mj-ea"/>
                <a:cs typeface="+mj-cs"/>
              </a:rPr>
              <a:t>KEY POLICY MEASURES FOR VULNERABLE GROUPS</a:t>
            </a:r>
            <a:endParaRPr lang="bg-BG" sz="3200" b="1" dirty="0">
              <a:latin typeface="+mj-lt"/>
              <a:ea typeface="+mj-ea"/>
              <a:cs typeface="+mj-cs"/>
            </a:endParaRPr>
          </a:p>
        </p:txBody>
      </p:sp>
      <p:sp>
        <p:nvSpPr>
          <p:cNvPr id="8" name="Slide Number Placeholder 7"/>
          <p:cNvSpPr>
            <a:spLocks noGrp="1"/>
          </p:cNvSpPr>
          <p:nvPr>
            <p:ph type="sldNum" sz="quarter" idx="12"/>
          </p:nvPr>
        </p:nvSpPr>
        <p:spPr/>
        <p:txBody>
          <a:bodyPr/>
          <a:lstStyle/>
          <a:p>
            <a:fld id="{CC93821F-1ACF-4A7E-94AC-0431A9ACB8F4}" type="slidenum">
              <a:rPr lang="bg-BG" smtClean="0"/>
              <a:t>8</a:t>
            </a:fld>
            <a:endParaRPr lang="bg-BG"/>
          </a:p>
        </p:txBody>
      </p:sp>
      <p:pic>
        <p:nvPicPr>
          <p:cNvPr id="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8913"/>
            <a:ext cx="2818325" cy="119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7196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1224136"/>
          </a:xfrm>
        </p:spPr>
        <p:txBody>
          <a:bodyPr>
            <a:normAutofit fontScale="90000"/>
          </a:bodyPr>
          <a:lstStyle/>
          <a:p>
            <a:pPr lvl="0" algn="l">
              <a:spcBef>
                <a:spcPts val="600"/>
              </a:spcBef>
            </a:pPr>
            <a:br>
              <a:rPr lang="bg-BG" sz="2900" b="1" dirty="0">
                <a:solidFill>
                  <a:srgbClr val="000000"/>
                </a:solidFill>
                <a:latin typeface="Corbel" panose="020B0503020204020204" pitchFamily="34" charset="0"/>
                <a:ea typeface="Times New Roman"/>
                <a:cs typeface="Times New Roman"/>
              </a:rPr>
            </a:br>
            <a:br>
              <a:rPr lang="bg-BG" sz="2900" b="1" dirty="0">
                <a:solidFill>
                  <a:srgbClr val="000000"/>
                </a:solidFill>
                <a:latin typeface="Corbel" panose="020B0503020204020204" pitchFamily="34" charset="0"/>
                <a:ea typeface="Times New Roman"/>
                <a:cs typeface="Times New Roman"/>
              </a:rPr>
            </a:br>
            <a:endParaRPr lang="bg-BG" dirty="0"/>
          </a:p>
        </p:txBody>
      </p:sp>
      <p:sp>
        <p:nvSpPr>
          <p:cNvPr id="3" name="Content Placeholder 2"/>
          <p:cNvSpPr>
            <a:spLocks noGrp="1"/>
          </p:cNvSpPr>
          <p:nvPr>
            <p:ph idx="1"/>
          </p:nvPr>
        </p:nvSpPr>
        <p:spPr>
          <a:xfrm>
            <a:off x="462118" y="1988841"/>
            <a:ext cx="8224682" cy="4536504"/>
          </a:xfrm>
        </p:spPr>
        <p:txBody>
          <a:bodyPr>
            <a:normAutofit/>
          </a:bodyPr>
          <a:lstStyle/>
          <a:p>
            <a:pPr>
              <a:spcBef>
                <a:spcPts val="1176"/>
              </a:spcBef>
              <a:spcAft>
                <a:spcPts val="1200"/>
              </a:spcAft>
              <a:buFont typeface="Wingdings" panose="05000000000000000000" pitchFamily="2" charset="2"/>
              <a:buChar char="v"/>
            </a:pPr>
            <a:r>
              <a:rPr lang="en-US" sz="2600" dirty="0"/>
              <a:t>National Strategy for Long-term Care</a:t>
            </a:r>
            <a:r>
              <a:rPr lang="bg-BG" sz="2600" dirty="0"/>
              <a:t> </a:t>
            </a:r>
            <a:r>
              <a:rPr lang="en-US" sz="2600" dirty="0"/>
              <a:t>- adopted in 2014</a:t>
            </a:r>
          </a:p>
          <a:p>
            <a:pPr>
              <a:spcBef>
                <a:spcPts val="1176"/>
              </a:spcBef>
              <a:spcAft>
                <a:spcPts val="1200"/>
              </a:spcAft>
              <a:buFont typeface="Wingdings" panose="05000000000000000000" pitchFamily="2" charset="2"/>
              <a:buChar char="v"/>
            </a:pPr>
            <a:r>
              <a:rPr lang="en-US" sz="2600" dirty="0"/>
              <a:t>Action plan for the period 2018-2021,  adopted in 2018 - ERDF and ESF commenced jointly to support the National Strategy  </a:t>
            </a:r>
          </a:p>
          <a:p>
            <a:pPr>
              <a:spcBef>
                <a:spcPts val="1176"/>
              </a:spcBef>
              <a:spcAft>
                <a:spcPts val="1200"/>
              </a:spcAft>
              <a:buFont typeface="Wingdings" panose="05000000000000000000" pitchFamily="2" charset="2"/>
              <a:buChar char="v"/>
            </a:pPr>
            <a:r>
              <a:rPr lang="en-US" sz="2600" dirty="0"/>
              <a:t>Goal: creating of conditions for independent and dignified life for elderly people and people with disabilities through replacing the institutional model of care by community-based social services</a:t>
            </a:r>
          </a:p>
          <a:p>
            <a:pPr>
              <a:spcBef>
                <a:spcPts val="1176"/>
              </a:spcBef>
              <a:spcAft>
                <a:spcPts val="1200"/>
              </a:spcAft>
              <a:buFont typeface="Wingdings" panose="05000000000000000000" pitchFamily="2" charset="2"/>
              <a:buChar char="v"/>
            </a:pPr>
            <a:endParaRPr lang="en-US" sz="2600" dirty="0"/>
          </a:p>
          <a:p>
            <a:pPr marL="355600" indent="-355600">
              <a:spcBef>
                <a:spcPts val="800"/>
              </a:spcBef>
              <a:spcAft>
                <a:spcPts val="400"/>
              </a:spcAft>
            </a:pPr>
            <a:endParaRPr lang="bg-BG" sz="2600" dirty="0"/>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63700"/>
          <a:stretch/>
        </p:blipFill>
        <p:spPr bwMode="auto">
          <a:xfrm>
            <a:off x="6412674" y="0"/>
            <a:ext cx="2731325" cy="248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62118" y="1127484"/>
            <a:ext cx="8219256" cy="584775"/>
          </a:xfrm>
          <a:prstGeom prst="rect">
            <a:avLst/>
          </a:prstGeom>
          <a:noFill/>
        </p:spPr>
        <p:txBody>
          <a:bodyPr wrap="square" rtlCol="0">
            <a:spAutoFit/>
          </a:bodyPr>
          <a:lstStyle/>
          <a:p>
            <a:pPr algn="ctr">
              <a:spcBef>
                <a:spcPct val="0"/>
              </a:spcBef>
            </a:pPr>
            <a:r>
              <a:rPr lang="en-GB" sz="3200" b="1" dirty="0">
                <a:latin typeface="+mj-lt"/>
                <a:ea typeface="+mj-ea"/>
                <a:cs typeface="+mj-cs"/>
              </a:rPr>
              <a:t>DI OF</a:t>
            </a:r>
            <a:r>
              <a:rPr lang="en-US" sz="3200" b="1" dirty="0">
                <a:latin typeface="+mj-lt"/>
                <a:ea typeface="+mj-ea"/>
                <a:cs typeface="+mj-cs"/>
              </a:rPr>
              <a:t> ELDERLY</a:t>
            </a:r>
            <a:endParaRPr lang="bg-BG" sz="3200" b="1" dirty="0">
              <a:latin typeface="+mj-lt"/>
              <a:ea typeface="+mj-ea"/>
              <a:cs typeface="+mj-cs"/>
            </a:endParaRPr>
          </a:p>
        </p:txBody>
      </p:sp>
      <p:sp>
        <p:nvSpPr>
          <p:cNvPr id="8" name="Slide Number Placeholder 7"/>
          <p:cNvSpPr>
            <a:spLocks noGrp="1"/>
          </p:cNvSpPr>
          <p:nvPr>
            <p:ph type="sldNum" sz="quarter" idx="12"/>
          </p:nvPr>
        </p:nvSpPr>
        <p:spPr/>
        <p:txBody>
          <a:bodyPr/>
          <a:lstStyle/>
          <a:p>
            <a:fld id="{CC93821F-1ACF-4A7E-94AC-0431A9ACB8F4}" type="slidenum">
              <a:rPr lang="bg-BG" smtClean="0"/>
              <a:t>9</a:t>
            </a:fld>
            <a:endParaRPr lang="bg-BG"/>
          </a:p>
        </p:txBody>
      </p:sp>
      <p:pic>
        <p:nvPicPr>
          <p:cNvPr id="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8913"/>
            <a:ext cx="2818325" cy="1198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8573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9755</TotalTime>
  <Words>1377</Words>
  <Application>Microsoft Office PowerPoint</Application>
  <PresentationFormat>On-screen Show (4:3)</PresentationFormat>
  <Paragraphs>170</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Bulgarian Presidency of the Council  of the EU Policies and support for persons with disabilities    Lilia Stoyanovich                      Director General, DG EFIPP                                                                  Ministry of Labour and Social Policy </vt:lpstr>
      <vt:lpstr>BULGARIAN PRESIDENCY OF THE COUNCIL OF EU  Four priority themes in the area of employment, labour mobility and social policy  </vt:lpstr>
      <vt:lpstr>  PEOPLE WITH DISABILITIES – FULL MEMBERS OF THE SOCIETY  </vt:lpstr>
      <vt:lpstr>SUPPORT TO THE PROCESS OF DEINSTITUTIONALIZATION /DI/</vt:lpstr>
      <vt:lpstr>  </vt:lpstr>
      <vt:lpstr>  </vt:lpstr>
      <vt:lpstr>  </vt:lpstr>
      <vt:lpstr>  </vt:lpstr>
      <vt:lpstr>  </vt:lpstr>
      <vt:lpstr>  </vt:lpstr>
      <vt:lpstr>  </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Desislava Mitova</dc:creator>
  <cp:lastModifiedBy>Desislava Georgieva-Ushkolova</cp:lastModifiedBy>
  <cp:revision>204</cp:revision>
  <dcterms:created xsi:type="dcterms:W3CDTF">2017-07-24T12:51:20Z</dcterms:created>
  <dcterms:modified xsi:type="dcterms:W3CDTF">2018-03-09T15:09:39Z</dcterms:modified>
</cp:coreProperties>
</file>