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267" r:id="rId2"/>
    <p:sldId id="257" r:id="rId3"/>
    <p:sldId id="274" r:id="rId4"/>
    <p:sldId id="269" r:id="rId5"/>
    <p:sldId id="270" r:id="rId6"/>
    <p:sldId id="271" r:id="rId7"/>
    <p:sldId id="276" r:id="rId8"/>
    <p:sldId id="272" r:id="rId9"/>
    <p:sldId id="273" r:id="rId10"/>
    <p:sldId id="275" r:id="rId11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3543" autoAdjust="0"/>
  </p:normalViewPr>
  <p:slideViewPr>
    <p:cSldViewPr>
      <p:cViewPr varScale="1">
        <p:scale>
          <a:sx n="97" d="100"/>
          <a:sy n="97" d="100"/>
        </p:scale>
        <p:origin x="-20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1C52-9D64-416C-B359-C41F81739906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DC30-6C88-46BA-BE2C-5BC373C753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82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7021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4630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4630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7515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342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1789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460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hu-HU" sz="1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460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ADC30-6C88-46BA-BE2C-5BC373C75321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299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E10922-273C-4185-934D-099FDF179E6B}" type="datetimeFigureOut">
              <a:rPr lang="hu-HU" smtClean="0"/>
              <a:t>2018.03.12.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84CF67-F66C-4CC7-9580-0C4FC2C0ECA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6480048" cy="2301240"/>
          </a:xfrm>
        </p:spPr>
        <p:txBody>
          <a:bodyPr>
            <a:noAutofit/>
          </a:bodyPr>
          <a:lstStyle/>
          <a:p>
            <a:r>
              <a:rPr lang="hu-HU" sz="2400" dirty="0" smtClean="0">
                <a:effectLst/>
              </a:rPr>
              <a:t> </a:t>
            </a:r>
            <a:r>
              <a:rPr lang="hu-HU" sz="2400" dirty="0">
                <a:solidFill>
                  <a:srgbClr val="FFFF00"/>
                </a:solidFill>
                <a:effectLst/>
              </a:rPr>
              <a:t>A nagylétszámú bentlakásos intézmények kiváltása, közösségi alapú </a:t>
            </a:r>
            <a:r>
              <a:rPr lang="hu-HU" sz="2400" dirty="0" smtClean="0">
                <a:solidFill>
                  <a:srgbClr val="FFFF00"/>
                </a:solidFill>
                <a:effectLst/>
              </a:rPr>
              <a:t>szolgáltatások szervezése</a:t>
            </a:r>
            <a:r>
              <a:rPr lang="en-US" sz="2400" dirty="0"/>
              <a:t> </a:t>
            </a:r>
            <a:r>
              <a:rPr lang="hu-HU" sz="2400" dirty="0" smtClean="0"/>
              <a:t>/ </a:t>
            </a:r>
            <a:r>
              <a:rPr lang="en-US" sz="2400" dirty="0" smtClean="0"/>
              <a:t>The </a:t>
            </a:r>
            <a:r>
              <a:rPr lang="en-US" sz="2400" dirty="0"/>
              <a:t>deinstitutionalization of large residential institutions and the organization of community-based services</a:t>
            </a:r>
            <a:r>
              <a:rPr lang="en-US" sz="3600" b="0" dirty="0"/>
              <a:t>	</a:t>
            </a:r>
            <a:br>
              <a:rPr lang="en-US" sz="3600" b="0" dirty="0"/>
            </a:br>
            <a:r>
              <a:rPr lang="hu-HU" sz="3600" dirty="0" smtClean="0">
                <a:solidFill>
                  <a:srgbClr val="FFFF00"/>
                </a:solidFill>
                <a:effectLst/>
              </a:rPr>
              <a:t/>
            </a:r>
            <a:br>
              <a:rPr lang="hu-HU" sz="3600" dirty="0" smtClean="0">
                <a:solidFill>
                  <a:srgbClr val="FFFF00"/>
                </a:solidFill>
                <a:effectLst/>
              </a:rPr>
            </a:br>
            <a:r>
              <a:rPr lang="hu-HU" sz="3600" dirty="0" smtClean="0">
                <a:solidFill>
                  <a:srgbClr val="FFFF00"/>
                </a:solidFill>
                <a:effectLst/>
              </a:rPr>
              <a:t/>
            </a:r>
            <a:br>
              <a:rPr lang="hu-HU" sz="3600" dirty="0" smtClean="0">
                <a:solidFill>
                  <a:srgbClr val="FFFF00"/>
                </a:solidFill>
                <a:effectLst/>
              </a:rPr>
            </a:br>
            <a:r>
              <a:rPr lang="hu-HU" sz="3600" dirty="0" smtClean="0">
                <a:solidFill>
                  <a:srgbClr val="FFFF00"/>
                </a:solidFill>
                <a:effectLst/>
              </a:rPr>
              <a:t> </a:t>
            </a:r>
            <a:r>
              <a:rPr lang="hu-HU" sz="3600" dirty="0">
                <a:effectLst/>
              </a:rPr>
              <a:t>	</a:t>
            </a:r>
            <a:br>
              <a:rPr lang="hu-HU" sz="3600" dirty="0">
                <a:effectLst/>
              </a:rPr>
            </a:br>
            <a:endParaRPr lang="hu-HU" sz="3600" dirty="0">
              <a:effectLst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6480048" cy="1296144"/>
          </a:xfrm>
        </p:spPr>
        <p:txBody>
          <a:bodyPr>
            <a:normAutofit fontScale="55000" lnSpcReduction="20000"/>
          </a:bodyPr>
          <a:lstStyle/>
          <a:p>
            <a:r>
              <a:rPr lang="hu-HU" dirty="0" smtClean="0">
                <a:latin typeface="+mj-lt"/>
                <a:cs typeface="FrankRuehl" panose="020E0503060101010101" pitchFamily="34" charset="-79"/>
              </a:rPr>
              <a:t> </a:t>
            </a:r>
            <a:r>
              <a:rPr lang="hu-HU" b="1" dirty="0">
                <a:latin typeface="+mj-lt"/>
                <a:cs typeface="FrankRuehl" panose="020E0503060101010101" pitchFamily="34" charset="-79"/>
              </a:rPr>
              <a:t>Társadalmi és technológiai innovációk – a fogyatékos emberek teljes körű társadalmi részvétele </a:t>
            </a:r>
            <a:r>
              <a:rPr lang="hu-HU" b="1" dirty="0" smtClean="0">
                <a:latin typeface="+mj-lt"/>
                <a:cs typeface="FrankRuehl" panose="020E0503060101010101" pitchFamily="34" charset="-79"/>
              </a:rPr>
              <a:t>konferencia</a:t>
            </a:r>
          </a:p>
          <a:p>
            <a:r>
              <a:rPr lang="hu-HU" b="1" dirty="0" smtClean="0">
                <a:latin typeface="+mj-lt"/>
                <a:cs typeface="FrankRuehl" panose="020E0503060101010101" pitchFamily="34" charset="-79"/>
              </a:rPr>
              <a:t>Social and </a:t>
            </a:r>
            <a:r>
              <a:rPr lang="hu-HU" b="1" dirty="0" err="1" smtClean="0">
                <a:latin typeface="+mj-lt"/>
                <a:cs typeface="FrankRuehl" panose="020E0503060101010101" pitchFamily="34" charset="-79"/>
              </a:rPr>
              <a:t>technological</a:t>
            </a:r>
            <a:r>
              <a:rPr lang="hu-HU" b="1" dirty="0" smtClean="0">
                <a:latin typeface="+mj-lt"/>
                <a:cs typeface="FrankRuehl" panose="020E0503060101010101" pitchFamily="34" charset="-79"/>
              </a:rPr>
              <a:t> </a:t>
            </a:r>
            <a:r>
              <a:rPr lang="hu-HU" b="1" dirty="0" err="1" smtClean="0">
                <a:latin typeface="+mj-lt"/>
                <a:cs typeface="FrankRuehl" panose="020E0503060101010101" pitchFamily="34" charset="-79"/>
              </a:rPr>
              <a:t>innovations</a:t>
            </a:r>
            <a:r>
              <a:rPr lang="hu-HU" b="1" dirty="0" smtClean="0">
                <a:latin typeface="+mj-lt"/>
                <a:cs typeface="FrankRuehl" panose="020E0503060101010101" pitchFamily="34" charset="-79"/>
              </a:rPr>
              <a:t> – the </a:t>
            </a:r>
            <a:r>
              <a:rPr lang="hu-HU" b="1" dirty="0" err="1" smtClean="0">
                <a:latin typeface="+mj-lt"/>
                <a:cs typeface="FrankRuehl" panose="020E0503060101010101" pitchFamily="34" charset="-79"/>
              </a:rPr>
              <a:t>full</a:t>
            </a:r>
            <a:r>
              <a:rPr lang="hu-HU" b="1" dirty="0" smtClean="0">
                <a:latin typeface="+mj-lt"/>
                <a:cs typeface="FrankRuehl" panose="020E0503060101010101" pitchFamily="34" charset="-79"/>
              </a:rPr>
              <a:t> </a:t>
            </a:r>
            <a:r>
              <a:rPr lang="hu-HU" b="1" dirty="0" err="1" smtClean="0">
                <a:latin typeface="+mj-lt"/>
                <a:cs typeface="FrankRuehl" panose="020E0503060101010101" pitchFamily="34" charset="-79"/>
              </a:rPr>
              <a:t>participation</a:t>
            </a:r>
            <a:r>
              <a:rPr lang="hu-HU" b="1" dirty="0" smtClean="0">
                <a:latin typeface="+mj-lt"/>
                <a:cs typeface="FrankRuehl" panose="020E0503060101010101" pitchFamily="34" charset="-79"/>
              </a:rPr>
              <a:t> of persons with disabilities </a:t>
            </a:r>
            <a:endParaRPr lang="hu-HU" dirty="0" smtClean="0">
              <a:latin typeface="+mj-lt"/>
              <a:cs typeface="FrankRuehl" panose="020E0503060101010101" pitchFamily="34" charset="-79"/>
            </a:endParaRPr>
          </a:p>
          <a:p>
            <a:r>
              <a:rPr lang="hu-HU" dirty="0" smtClean="0">
                <a:latin typeface="+mj-lt"/>
                <a:cs typeface="FrankRuehl" panose="020E0503060101010101" pitchFamily="34" charset="-79"/>
              </a:rPr>
              <a:t>2018</a:t>
            </a:r>
            <a:r>
              <a:rPr lang="hu-HU" dirty="0">
                <a:latin typeface="+mj-lt"/>
                <a:cs typeface="FrankRuehl" panose="020E0503060101010101" pitchFamily="34" charset="-79"/>
              </a:rPr>
              <a:t>. </a:t>
            </a:r>
            <a:r>
              <a:rPr lang="hu-HU" dirty="0" smtClean="0">
                <a:latin typeface="+mj-lt"/>
                <a:cs typeface="FrankRuehl" panose="020E0503060101010101" pitchFamily="34" charset="-79"/>
              </a:rPr>
              <a:t>március </a:t>
            </a:r>
            <a:r>
              <a:rPr lang="hu-HU" dirty="0">
                <a:latin typeface="+mj-lt"/>
                <a:cs typeface="FrankRuehl" panose="020E0503060101010101" pitchFamily="34" charset="-79"/>
              </a:rPr>
              <a:t>13-14. </a:t>
            </a:r>
          </a:p>
          <a:p>
            <a:r>
              <a:rPr lang="hu-HU" sz="1600" dirty="0">
                <a:latin typeface="+mj-lt"/>
                <a:cs typeface="FrankRuehl" panose="020E0503060101010101" pitchFamily="34" charset="-79"/>
              </a:rPr>
              <a:t>BUDAPESTI KONGRESSZUSI </a:t>
            </a:r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KÖZPONT</a:t>
            </a:r>
          </a:p>
          <a:p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13-14th </a:t>
            </a:r>
            <a:r>
              <a:rPr lang="hu-HU" sz="1600" dirty="0" err="1" smtClean="0">
                <a:latin typeface="+mj-lt"/>
                <a:cs typeface="FrankRuehl" panose="020E0503060101010101" pitchFamily="34" charset="-79"/>
              </a:rPr>
              <a:t>March</a:t>
            </a:r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 2018</a:t>
            </a:r>
          </a:p>
          <a:p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BUDAPEST CONGRESS CENTER</a:t>
            </a:r>
          </a:p>
          <a:p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   </a:t>
            </a:r>
            <a:endParaRPr lang="hu-HU" sz="1600" dirty="0">
              <a:latin typeface="+mj-lt"/>
              <a:cs typeface="FrankRuehl" panose="020E0503060101010101" pitchFamily="34" charset="-79"/>
            </a:endParaRPr>
          </a:p>
        </p:txBody>
      </p:sp>
      <p:pic>
        <p:nvPicPr>
          <p:cNvPr id="1026" name="Picture 2" descr="Kapcsolódó ké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-1"/>
            <a:ext cx="1619672" cy="199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70" y="5733256"/>
            <a:ext cx="1731513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lcím 2"/>
          <p:cNvSpPr txBox="1">
            <a:spLocks/>
          </p:cNvSpPr>
          <p:nvPr/>
        </p:nvSpPr>
        <p:spPr>
          <a:xfrm>
            <a:off x="475928" y="4869160"/>
            <a:ext cx="6480048" cy="864096"/>
          </a:xfrm>
          <a:prstGeom prst="rect">
            <a:avLst/>
          </a:prstGeom>
        </p:spPr>
        <p:txBody>
          <a:bodyPr vert="horz" tIns="0" rIns="45720" bIns="0" anchor="b">
            <a:normAutofit fontScale="62500" lnSpcReduction="20000"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hu-HU" b="1" dirty="0" smtClean="0">
                <a:latin typeface="+mj-lt"/>
                <a:cs typeface="FrankRuehl" panose="020E0503060101010101" pitchFamily="34" charset="-79"/>
              </a:rPr>
              <a:t>Nyitrai Imre</a:t>
            </a:r>
          </a:p>
          <a:p>
            <a:pPr>
              <a:spcBef>
                <a:spcPts val="0"/>
              </a:spcBef>
            </a:pPr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szociálpolitikáért felelős</a:t>
            </a:r>
          </a:p>
          <a:p>
            <a:pPr>
              <a:spcBef>
                <a:spcPts val="0"/>
              </a:spcBef>
            </a:pPr>
            <a:r>
              <a:rPr lang="hu-HU" sz="1600" dirty="0" smtClean="0">
                <a:latin typeface="+mj-lt"/>
                <a:cs typeface="FrankRuehl" panose="020E0503060101010101" pitchFamily="34" charset="-79"/>
              </a:rPr>
              <a:t>helyettes államtitkár</a:t>
            </a:r>
          </a:p>
          <a:p>
            <a:endParaRPr lang="hu-HU" sz="1600" dirty="0"/>
          </a:p>
          <a:p>
            <a:r>
              <a:rPr lang="hu-HU" sz="1600" dirty="0"/>
              <a:t> </a:t>
            </a:r>
            <a:r>
              <a:rPr lang="hu-HU" sz="1600" b="1" dirty="0"/>
              <a:t>Imre NYITRAI</a:t>
            </a:r>
            <a:endParaRPr lang="hu-HU" sz="1600" dirty="0"/>
          </a:p>
          <a:p>
            <a:r>
              <a:rPr lang="en-US" sz="1600" dirty="0">
                <a:latin typeface="+mj-lt"/>
                <a:cs typeface="FrankRuehl" panose="020E0503060101010101" pitchFamily="34" charset="-79"/>
              </a:rPr>
              <a:t>deputy state secretary for social affairs</a:t>
            </a:r>
            <a:endParaRPr lang="hu-HU" sz="1600" dirty="0">
              <a:latin typeface="+mj-lt"/>
              <a:cs typeface="FrankRuehl" panose="020E050306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869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6480048" cy="2301240"/>
          </a:xfrm>
        </p:spPr>
        <p:txBody>
          <a:bodyPr>
            <a:no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hu-HU" sz="2400" dirty="0">
                <a:solidFill>
                  <a:schemeClr val="bg1"/>
                </a:solidFill>
                <a:effectLst/>
              </a:rPr>
              <a:t>A nagylétszámú bentlakásos intézmények kiváltása, közösségi alapú 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szolgáltatások szervezése / The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deinstitutionalizaton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 of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large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residential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 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institutions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 and the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organization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 of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community-based</a:t>
            </a:r>
            <a:r>
              <a:rPr lang="hu-HU" sz="2400" dirty="0" smtClean="0">
                <a:solidFill>
                  <a:schemeClr val="bg1"/>
                </a:solidFill>
                <a:effectLst/>
              </a:rPr>
              <a:t> </a:t>
            </a:r>
            <a:r>
              <a:rPr lang="hu-HU" sz="2400" dirty="0" err="1" smtClean="0">
                <a:solidFill>
                  <a:schemeClr val="bg1"/>
                </a:solidFill>
                <a:effectLst/>
              </a:rPr>
              <a:t>services</a:t>
            </a:r>
            <a:r>
              <a:rPr lang="hu-HU" sz="2400" dirty="0">
                <a:solidFill>
                  <a:schemeClr val="bg1"/>
                </a:solidFill>
                <a:effectLst/>
              </a:rPr>
              <a:t>	</a:t>
            </a:r>
            <a:br>
              <a:rPr lang="hu-HU" sz="2400" dirty="0">
                <a:solidFill>
                  <a:schemeClr val="bg1"/>
                </a:solidFill>
                <a:effectLst/>
              </a:rPr>
            </a:br>
            <a:endParaRPr lang="hu-HU" sz="24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23528" y="3284984"/>
            <a:ext cx="6480048" cy="1296144"/>
          </a:xfrm>
        </p:spPr>
        <p:txBody>
          <a:bodyPr>
            <a:normAutofit fontScale="550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</a:t>
            </a:r>
            <a:r>
              <a:rPr lang="hu-HU" b="1" dirty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Társadalmi és technológiai innovációk – a fogyatékos emberek teljes körű társadalmi részvétele </a:t>
            </a:r>
            <a:r>
              <a:rPr lang="hu-HU" b="1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konferencia / Social and </a:t>
            </a:r>
            <a:r>
              <a:rPr lang="hu-HU" b="1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technological</a:t>
            </a:r>
            <a:r>
              <a:rPr lang="hu-HU" b="1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</a:t>
            </a:r>
            <a:r>
              <a:rPr lang="hu-HU" b="1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innovations</a:t>
            </a:r>
            <a:r>
              <a:rPr lang="hu-HU" b="1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– the </a:t>
            </a:r>
            <a:r>
              <a:rPr lang="hu-HU" b="1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full</a:t>
            </a:r>
            <a:r>
              <a:rPr lang="hu-HU" b="1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</a:t>
            </a:r>
            <a:r>
              <a:rPr lang="hu-HU" b="1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participation</a:t>
            </a:r>
            <a:r>
              <a:rPr lang="hu-HU" b="1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of persons with disabilities</a:t>
            </a:r>
          </a:p>
          <a:p>
            <a:endParaRPr lang="hu-HU" dirty="0">
              <a:solidFill>
                <a:schemeClr val="bg1"/>
              </a:solidFill>
              <a:latin typeface="+mj-lt"/>
              <a:cs typeface="FrankRuehl" panose="020E0503060101010101" pitchFamily="34" charset="-79"/>
            </a:endParaRPr>
          </a:p>
          <a:p>
            <a:r>
              <a:rPr lang="hu-HU" dirty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2018. </a:t>
            </a:r>
            <a:r>
              <a:rPr lang="hu-HU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március </a:t>
            </a:r>
            <a:r>
              <a:rPr lang="hu-HU" dirty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13-14. </a:t>
            </a:r>
          </a:p>
          <a:p>
            <a:r>
              <a:rPr lang="hu-HU" sz="1600" dirty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BUDAPESTI KONGRESSZUSI </a:t>
            </a: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KÖZPONT</a:t>
            </a:r>
          </a:p>
          <a:p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13-14th </a:t>
            </a:r>
            <a:r>
              <a:rPr lang="hu-HU" sz="1600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March</a:t>
            </a: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B</a:t>
            </a:r>
          </a:p>
          <a:p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UDAPEST CONGRESS CENTER   </a:t>
            </a:r>
            <a:endParaRPr lang="hu-HU" sz="1600" dirty="0">
              <a:solidFill>
                <a:schemeClr val="bg1"/>
              </a:solidFill>
              <a:latin typeface="+mj-lt"/>
              <a:cs typeface="FrankRuehl" panose="020E0503060101010101" pitchFamily="34" charset="-79"/>
            </a:endParaRPr>
          </a:p>
        </p:txBody>
      </p:sp>
      <p:pic>
        <p:nvPicPr>
          <p:cNvPr id="1026" name="Picture 2" descr="Kapcsolódó ké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-1"/>
            <a:ext cx="1619672" cy="199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70" y="5733256"/>
            <a:ext cx="1731513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lcím 2"/>
          <p:cNvSpPr txBox="1">
            <a:spLocks/>
          </p:cNvSpPr>
          <p:nvPr/>
        </p:nvSpPr>
        <p:spPr>
          <a:xfrm>
            <a:off x="475928" y="4869160"/>
            <a:ext cx="6616352" cy="1728192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hu-HU" b="1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Nyitrai Imre</a:t>
            </a:r>
          </a:p>
          <a:p>
            <a:pPr>
              <a:spcBef>
                <a:spcPts val="0"/>
              </a:spcBef>
            </a:pP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szociológus, szociálpolitikus</a:t>
            </a:r>
          </a:p>
          <a:p>
            <a:pPr>
              <a:spcBef>
                <a:spcPts val="0"/>
              </a:spcBef>
            </a:pP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c. főiskolai docens</a:t>
            </a:r>
          </a:p>
          <a:p>
            <a:pPr>
              <a:spcBef>
                <a:spcPts val="0"/>
              </a:spcBef>
            </a:pPr>
            <a:r>
              <a:rPr lang="hu-HU" b="1" dirty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Imre Nyitrai</a:t>
            </a:r>
          </a:p>
          <a:p>
            <a:pPr>
              <a:spcBef>
                <a:spcPts val="0"/>
              </a:spcBef>
            </a:pPr>
            <a:r>
              <a:rPr lang="hu-HU" sz="1600" dirty="0" err="1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s</a:t>
            </a:r>
            <a:r>
              <a:rPr lang="hu-HU" sz="1600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ociologist</a:t>
            </a: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, </a:t>
            </a:r>
            <a:r>
              <a:rPr lang="hu-HU" sz="1600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social</a:t>
            </a: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policy </a:t>
            </a:r>
            <a:r>
              <a:rPr lang="hu-HU" sz="1600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expert</a:t>
            </a:r>
            <a:endParaRPr lang="hu-HU" sz="1600" dirty="0" smtClean="0">
              <a:solidFill>
                <a:schemeClr val="bg1"/>
              </a:solidFill>
              <a:latin typeface="+mj-lt"/>
              <a:cs typeface="FrankRuehl" panose="020E0503060101010101" pitchFamily="34" charset="-79"/>
            </a:endParaRPr>
          </a:p>
          <a:p>
            <a:pPr>
              <a:spcBef>
                <a:spcPts val="0"/>
              </a:spcBef>
            </a:pP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t. </a:t>
            </a:r>
            <a:r>
              <a:rPr lang="hu-HU" sz="1600" dirty="0" err="1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associate</a:t>
            </a:r>
            <a:r>
              <a:rPr lang="hu-HU" sz="1600" dirty="0" smtClean="0">
                <a:solidFill>
                  <a:schemeClr val="bg1"/>
                </a:solidFill>
                <a:latin typeface="+mj-lt"/>
                <a:cs typeface="FrankRuehl" panose="020E0503060101010101" pitchFamily="34" charset="-79"/>
              </a:rPr>
              <a:t> professor</a:t>
            </a:r>
          </a:p>
        </p:txBody>
      </p:sp>
    </p:spTree>
    <p:extLst>
      <p:ext uri="{BB962C8B-B14F-4D97-AF65-F5344CB8AC3E}">
        <p14:creationId xmlns:p14="http://schemas.microsoft.com/office/powerpoint/2010/main" val="16368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648820" y="1412776"/>
            <a:ext cx="827475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eltüntetett fogyatékosok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hidden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persons with disabilities</a:t>
            </a: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borzalmas állapotú épített környezet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built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environment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with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terrible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conditions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szűkkörű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érdekvédelem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narrow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scope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advocation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medikális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szemlélet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medical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approach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szociális törvény 1993 után, esélyegyenlőségi törvény 1998-ban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social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act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after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1993,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act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on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equal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opportunities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in 1998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6765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Az örökségünk -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Legacy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996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690592" y="1271855"/>
            <a:ext cx="820188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Magyarország: 1998</a:t>
            </a: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. évi XXVI. 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törvény; Országos Fogyatékosságügyi Program / Hungary: 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Act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XXVI of 1998; National Disability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Programme</a:t>
            </a:r>
            <a:endParaRPr lang="hu-HU" sz="24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ENSZ egyezmény (CRPD) 2007. évben / UN CRPD in 2007</a:t>
            </a:r>
          </a:p>
          <a:p>
            <a:pPr marL="45720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Európai fogyatékosságügyi stratégia 2010–2020:  </a:t>
            </a:r>
            <a:r>
              <a:rPr lang="hu-HU" sz="2400" i="1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megújított elkötelezettség az akadálymentes Európa megvalósítása </a:t>
            </a:r>
            <a:r>
              <a:rPr lang="hu-HU" sz="2400" i="1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iránt / </a:t>
            </a: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European Disability </a:t>
            </a:r>
            <a:r>
              <a:rPr lang="hu-HU" sz="24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Strategy</a:t>
            </a: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2010-2020: </a:t>
            </a:r>
            <a:r>
              <a:rPr lang="hu-HU" sz="2400" i="1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renewed</a:t>
            </a:r>
            <a:r>
              <a:rPr lang="hu-HU" sz="2400" i="1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i="1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commitment</a:t>
            </a:r>
            <a:r>
              <a:rPr lang="hu-HU" sz="2400" i="1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for </a:t>
            </a:r>
            <a:r>
              <a:rPr lang="hu-HU" sz="2400" i="1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accessible</a:t>
            </a:r>
            <a:r>
              <a:rPr lang="hu-HU" sz="2400" i="1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Europe</a:t>
            </a:r>
          </a:p>
          <a:p>
            <a:pPr marL="45720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Magyarország: 2013</a:t>
            </a: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. évi V. 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törvény (Polgári Törvénykönyv) / Hungary: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Act</a:t>
            </a: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V of 2013 (Civil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Code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)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6765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Kereteink –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Legislative</a:t>
            </a:r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framework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072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689735" y="1772816"/>
            <a:ext cx="820274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intézményben élők versus családban élők / persons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living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in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institutions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versus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living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with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family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hol szeretnénk élni?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where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do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we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want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to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live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?</a:t>
            </a: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önrendelkezés vagy pozitív diszkrimináció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self-determination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or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positive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discrimination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súlyosan halmozottan fogyatékos személyek esetei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cases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of persons with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severe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multiple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disabilities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6765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Dilemmák -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Dilemmas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242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611560" y="1340768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heterogén célcsoport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heterogenous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target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group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befogadó közösségek hiánya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lack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of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inclusive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communities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pártpolitikai „előnyök” reményében hangulatkeltés /</a:t>
            </a:r>
            <a:r>
              <a:rPr lang="hu-HU" sz="28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mood</a:t>
            </a:r>
            <a:r>
              <a:rPr lang="hu-HU" sz="28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creation</a:t>
            </a:r>
            <a:r>
              <a:rPr lang="hu-HU" sz="28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in the </a:t>
            </a:r>
            <a:r>
              <a:rPr lang="hu-HU" sz="28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hope</a:t>
            </a:r>
            <a:r>
              <a:rPr lang="hu-HU" sz="28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of policy </a:t>
            </a:r>
            <a:r>
              <a:rPr lang="hu-HU" sz="28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benefits</a:t>
            </a:r>
            <a:r>
              <a:rPr lang="hu-HU" sz="28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lassú szemléletváltás a szolgáltatói oldalon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slow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shift of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attitude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in the service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provider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side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humán erőforrás problémák / HR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problems</a:t>
            </a:r>
            <a:endParaRPr lang="hu-HU" sz="28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6765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Akadályok -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Barriers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47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264315" y="2204864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alapértékek: önrendelkezés és emberi 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méltóság tisztelete, teljes és hatékony társadalmi részvétel és befogadás elve, nők és a férfiak közötti egyenlőség elve, fogyatékos gyermekek fejlődő képességeinek tisztelete, a felépülés értékei és a rehabilitáció elve, egyenlő esélyű hozzáférés, egyetemes tervezés, „Semmit rólunk, nélkülünk” elve, ésszerű alkalmazkodás, hátrányos megkülönböztetéstől való mentesség /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basic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values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: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self-determination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and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respect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of human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dignity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full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and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effective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participation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in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society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and the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principle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of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inclusion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gender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equality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respect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of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children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’s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developing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skills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principles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of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recovery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and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rehabilitation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equal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opportunities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for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accessibility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design for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all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„</a:t>
            </a:r>
            <a:r>
              <a:rPr lang="hu-HU" sz="20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Nothing</a:t>
            </a:r>
            <a:r>
              <a:rPr lang="hu-HU" sz="20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about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us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without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us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”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principle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reasonable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000" dirty="0" err="1">
                <a:solidFill>
                  <a:schemeClr val="tx1">
                    <a:lumMod val="95000"/>
                  </a:schemeClr>
                </a:solidFill>
                <a:latin typeface="+mj-lt"/>
              </a:rPr>
              <a:t>accomodation</a:t>
            </a:r>
            <a:r>
              <a:rPr lang="hu-HU" sz="20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antidiscrimination</a:t>
            </a:r>
            <a:r>
              <a:rPr lang="hu-HU" sz="20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6765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Változatlan célok és értékek - 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Settled</a:t>
            </a:r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goals</a:t>
            </a:r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 and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values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80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hu-HU" sz="4800" b="1" dirty="0">
                <a:solidFill>
                  <a:srgbClr val="FFFF00"/>
                </a:solidFill>
              </a:rPr>
              <a:t>Változatlan célok és értékek </a:t>
            </a:r>
            <a:r>
              <a:rPr lang="hu-HU" sz="4800" b="1" dirty="0" smtClean="0">
                <a:solidFill>
                  <a:srgbClr val="FFFF00"/>
                </a:solidFill>
              </a:rPr>
              <a:t>-  </a:t>
            </a:r>
            <a:r>
              <a:rPr lang="hu-HU" sz="4800" b="1" dirty="0" err="1">
                <a:solidFill>
                  <a:srgbClr val="FFFF00"/>
                </a:solidFill>
              </a:rPr>
              <a:t>Settled</a:t>
            </a:r>
            <a:r>
              <a:rPr lang="hu-HU" sz="4800" b="1" dirty="0">
                <a:solidFill>
                  <a:srgbClr val="FFFF00"/>
                </a:solidFill>
              </a:rPr>
              <a:t> </a:t>
            </a:r>
            <a:r>
              <a:rPr lang="hu-HU" sz="4800" b="1" dirty="0" err="1">
                <a:solidFill>
                  <a:srgbClr val="FFFF00"/>
                </a:solidFill>
              </a:rPr>
              <a:t>goals</a:t>
            </a:r>
            <a:r>
              <a:rPr lang="hu-HU" sz="4800" b="1" dirty="0">
                <a:solidFill>
                  <a:srgbClr val="FFFF00"/>
                </a:solidFill>
              </a:rPr>
              <a:t> and </a:t>
            </a:r>
            <a:r>
              <a:rPr lang="hu-HU" sz="4800" b="1" dirty="0" err="1">
                <a:solidFill>
                  <a:srgbClr val="FFFF00"/>
                </a:solidFill>
              </a:rPr>
              <a:t>values</a:t>
            </a:r>
            <a:r>
              <a:rPr lang="hu-HU" sz="4800" b="1" dirty="0">
                <a:solidFill>
                  <a:srgbClr val="FFFF00"/>
                </a:solidFill>
              </a:rPr>
              <a:t/>
            </a:r>
            <a:br>
              <a:rPr lang="hu-HU" sz="4800" b="1" dirty="0">
                <a:solidFill>
                  <a:srgbClr val="FFFF00"/>
                </a:solidFill>
              </a:rPr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755576" y="1988840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önálló 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életvitel kereteit kialakítani és fenn is tartani /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create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 and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maintain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 a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framework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 for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indpendent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</a:schemeClr>
                </a:solidFill>
              </a:rPr>
              <a:t>living</a:t>
            </a:r>
            <a:endParaRPr lang="hu-HU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 algn="just"/>
            <a:endParaRPr lang="hu-HU" dirty="0">
              <a:solidFill>
                <a:schemeClr val="tx1">
                  <a:lumMod val="95000"/>
                </a:schemeClr>
              </a:solidFill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összeegyeztetni a biztonságot és a szabadságot / to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comply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security</a:t>
            </a: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 and </a:t>
            </a:r>
            <a:r>
              <a:rPr lang="hu-HU" dirty="0" err="1" smtClean="0">
                <a:solidFill>
                  <a:schemeClr val="tx1">
                    <a:lumMod val="95000"/>
                  </a:schemeClr>
                </a:solidFill>
              </a:rPr>
              <a:t>freedom</a:t>
            </a:r>
            <a:endParaRPr lang="hu-HU" dirty="0" smtClean="0">
              <a:solidFill>
                <a:schemeClr val="tx1">
                  <a:lumMod val="95000"/>
                </a:schemeClr>
              </a:solidFill>
            </a:endParaRPr>
          </a:p>
          <a:p>
            <a:pPr lvl="0" algn="just"/>
            <a:endParaRPr lang="hu-HU" dirty="0">
              <a:solidFill>
                <a:schemeClr val="tx1">
                  <a:lumMod val="95000"/>
                </a:schemeClr>
              </a:solidFill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személyközpontú változási folyamat  / </a:t>
            </a:r>
            <a:r>
              <a:rPr lang="hu-HU" dirty="0" err="1" smtClean="0">
                <a:solidFill>
                  <a:schemeClr val="tx1">
                    <a:lumMod val="95000"/>
                  </a:schemeClr>
                </a:solidFill>
              </a:rPr>
              <a:t>person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-</a:t>
            </a:r>
            <a:r>
              <a:rPr lang="hu-HU" dirty="0" err="1" smtClean="0">
                <a:solidFill>
                  <a:schemeClr val="tx1">
                    <a:lumMod val="95000"/>
                  </a:schemeClr>
                </a:solidFill>
              </a:rPr>
              <a:t>centered</a:t>
            </a: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hu-HU" dirty="0" err="1">
                <a:solidFill>
                  <a:schemeClr val="tx1">
                    <a:lumMod val="95000"/>
                  </a:schemeClr>
                </a:solidFill>
              </a:rPr>
              <a:t>process</a:t>
            </a:r>
            <a:endParaRPr lang="hu-HU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504064" y="1484784"/>
            <a:ext cx="813073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Országos Fogyatékosságügyi Program (Parlament) / National Disability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Programme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(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Parliament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)</a:t>
            </a: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 fogyatékos személyek számára ápolást-gondozást nyújtó szociális intézmények kiváltása Magyarországon (Kormányzat, stratégia) / DI of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social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institutions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providing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nursing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and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care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for persons with disabilities (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Government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strategy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)</a:t>
            </a:r>
          </a:p>
          <a:p>
            <a:pPr marL="457200" lvl="0" indent="-4572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hiányzó cselekvési terv (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EFOP-os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, EU-s programok + hazai forrás) /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Lacking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action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plans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(HRDOP, EU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programs</a:t>
            </a:r>
            <a:r>
              <a:rPr lang="hu-HU" sz="28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+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national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8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sources</a:t>
            </a:r>
            <a:r>
              <a:rPr lang="hu-HU" sz="28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)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Kiváltás, kitagolás -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Deinstitutionalization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996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doboz 11"/>
          <p:cNvSpPr txBox="1"/>
          <p:nvPr/>
        </p:nvSpPr>
        <p:spPr>
          <a:xfrm>
            <a:off x="611560" y="1628800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állami fenntartásba kerülő tömeg 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intézmények /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state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–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maintained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large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institutions</a:t>
            </a:r>
            <a:endParaRPr lang="hu-HU" sz="2400" dirty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infrastrukturális és humán erőforrás fejlesztések /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infrastructural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and HR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developments</a:t>
            </a:r>
            <a:endParaRPr lang="hu-HU" sz="2400" dirty="0" smtClean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létrehozott szervezeti rendszer (koordináció, monitoring) /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created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organizational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system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(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coordination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monitoring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szolgáltató rendszer elemeinek erősítése (támogató szolgálat, közösségi ellátás, támogatott lakhatás) /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strengthening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 the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elements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of the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services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system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(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support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service,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community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supply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supported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living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szabályozók, támogató projektek /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regulations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, </a:t>
            </a:r>
            <a:r>
              <a:rPr lang="hu-HU" sz="2400" dirty="0" err="1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supporting</a:t>
            </a:r>
            <a:r>
              <a:rPr lang="hu-HU" sz="2400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 projects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620688"/>
            <a:ext cx="6765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A megvalósítás útján -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On</a:t>
            </a:r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 the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way</a:t>
            </a:r>
            <a:r>
              <a:rPr lang="hu-HU" sz="3600" b="1" dirty="0" smtClean="0">
                <a:solidFill>
                  <a:srgbClr val="FFFF00"/>
                </a:solidFill>
                <a:latin typeface="+mj-lt"/>
              </a:rPr>
              <a:t> to </a:t>
            </a:r>
            <a:r>
              <a:rPr lang="hu-HU" sz="3600" b="1" dirty="0" err="1" smtClean="0">
                <a:solidFill>
                  <a:srgbClr val="FFFF00"/>
                </a:solidFill>
                <a:latin typeface="+mj-lt"/>
              </a:rPr>
              <a:t>implementation</a:t>
            </a:r>
            <a:endParaRPr lang="hu-HU" sz="36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863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1115</TotalTime>
  <Words>755</Words>
  <Application>Microsoft Office PowerPoint</Application>
  <PresentationFormat>Diavetítés a képernyőre (4:3 oldalarány)</PresentationFormat>
  <Paragraphs>76</Paragraphs>
  <Slides>10</Slides>
  <Notes>9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Technika</vt:lpstr>
      <vt:lpstr> A nagylétszámú bentlakásos intézmények kiváltása, közösségi alapú szolgáltatások szervezése / The deinstitutionalization of large residential institutions and the organization of community-based services       </vt:lpstr>
      <vt:lpstr>PowerPoint bemutató</vt:lpstr>
      <vt:lpstr>PowerPoint bemutató</vt:lpstr>
      <vt:lpstr>PowerPoint bemutató</vt:lpstr>
      <vt:lpstr>PowerPoint bemutató</vt:lpstr>
      <vt:lpstr>PowerPoint bemutató</vt:lpstr>
      <vt:lpstr>Változatlan célok és értékek -  Settled goals and values </vt:lpstr>
      <vt:lpstr>PowerPoint bemutató</vt:lpstr>
      <vt:lpstr>PowerPoint bemutató</vt:lpstr>
      <vt:lpstr> A nagylétszámú bentlakásos intézmények kiváltása, közösségi alapú szolgáltatások szervezése / The deinstitutionalizaton of large residential  institutions and the organization of community-based services  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fogyatékosságpolitika aktualitásai</dc:title>
  <dc:creator>Faragóné Juhász Andrea</dc:creator>
  <cp:lastModifiedBy>Galambos Katalin</cp:lastModifiedBy>
  <cp:revision>91</cp:revision>
  <dcterms:created xsi:type="dcterms:W3CDTF">2016-06-15T12:03:01Z</dcterms:created>
  <dcterms:modified xsi:type="dcterms:W3CDTF">2018-03-12T17:47:34Z</dcterms:modified>
</cp:coreProperties>
</file>