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56" r:id="rId2"/>
    <p:sldId id="296" r:id="rId3"/>
    <p:sldId id="299" r:id="rId4"/>
    <p:sldId id="295" r:id="rId5"/>
    <p:sldId id="300" r:id="rId6"/>
    <p:sldId id="258" r:id="rId7"/>
    <p:sldId id="292" r:id="rId8"/>
    <p:sldId id="267" r:id="rId9"/>
    <p:sldId id="268" r:id="rId10"/>
    <p:sldId id="270" r:id="rId11"/>
    <p:sldId id="271" r:id="rId12"/>
    <p:sldId id="269" r:id="rId13"/>
    <p:sldId id="272" r:id="rId14"/>
    <p:sldId id="274" r:id="rId15"/>
    <p:sldId id="275" r:id="rId16"/>
    <p:sldId id="302" r:id="rId17"/>
    <p:sldId id="279" r:id="rId18"/>
    <p:sldId id="29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Šiška" initials="jš" lastIdx="6" clrIdx="0">
    <p:extLst>
      <p:ext uri="{19B8F6BF-5375-455C-9EA6-DF929625EA0E}">
        <p15:presenceInfo xmlns:p15="http://schemas.microsoft.com/office/powerpoint/2012/main" userId="Jan Šiška" providerId="None"/>
      </p:ext>
    </p:extLst>
  </p:cmAuthor>
  <p:cmAuthor id="2" name="Julie Beadle-Brown" initials="JB" lastIdx="5" clrIdx="1">
    <p:extLst>
      <p:ext uri="{19B8F6BF-5375-455C-9EA6-DF929625EA0E}">
        <p15:presenceInfo xmlns:p15="http://schemas.microsoft.com/office/powerpoint/2012/main" userId="S-1-5-21-116143283-1862434482-632688529-4488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4A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88632" autoAdjust="0"/>
  </p:normalViewPr>
  <p:slideViewPr>
    <p:cSldViewPr showGuides="1">
      <p:cViewPr varScale="1">
        <p:scale>
          <a:sx n="72" d="100"/>
          <a:sy n="72" d="100"/>
        </p:scale>
        <p:origin x="192" y="6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90" d="100"/>
          <a:sy n="90" d="100"/>
        </p:scale>
        <p:origin x="-3744"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 Id="rId27"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5A2F78E-6578-40EE-A308-63D485275954}" type="datetimeFigureOut">
              <a:rPr lang="en-US" smtClean="0"/>
              <a:t>3/12/2018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E04BE52-7C3C-4208-9507-0681793AB094}" type="slidenum">
              <a:rPr lang="en-US" smtClean="0"/>
              <a:t>‹#›</a:t>
            </a:fld>
            <a:endParaRPr lang="en-US"/>
          </a:p>
        </p:txBody>
      </p:sp>
    </p:spTree>
    <p:extLst>
      <p:ext uri="{BB962C8B-B14F-4D97-AF65-F5344CB8AC3E}">
        <p14:creationId xmlns:p14="http://schemas.microsoft.com/office/powerpoint/2010/main" val="23994807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933FFC-CA75-41BB-82BD-4F60B5931764}" type="datetimeFigureOut">
              <a:rPr lang="en-GB" smtClean="0"/>
              <a:t>12/03/2018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93824C-CA62-411E-B2EB-26BD022C9840}" type="slidenum">
              <a:rPr lang="en-GB" smtClean="0"/>
              <a:t>‹#›</a:t>
            </a:fld>
            <a:endParaRPr lang="en-GB"/>
          </a:p>
        </p:txBody>
      </p:sp>
    </p:spTree>
    <p:extLst>
      <p:ext uri="{BB962C8B-B14F-4D97-AF65-F5344CB8AC3E}">
        <p14:creationId xmlns:p14="http://schemas.microsoft.com/office/powerpoint/2010/main" val="2939994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t>Life course Interviews with people with disabilities in each cohort</a:t>
            </a:r>
          </a:p>
          <a:p>
            <a:r>
              <a:rPr lang="en-GB" sz="1200" dirty="0"/>
              <a:t>3 birth cohorts – 1950, 1970, 1990</a:t>
            </a:r>
          </a:p>
          <a:p>
            <a:r>
              <a:rPr lang="en-GB" sz="1200" dirty="0"/>
              <a:t>4 disability groups – Intellectual disability, physical (mobility) disability, sensory disability (visual impairment) and psychosocial disabilities (primarily people with mental health related conditions)</a:t>
            </a:r>
          </a:p>
          <a:p>
            <a:r>
              <a:rPr lang="en-GB" sz="1200" dirty="0"/>
              <a:t>Data on current living situation and nature of trajectories for 200 people (100 men and 100 women); 50 people with ID (26 men and 24 women)</a:t>
            </a:r>
          </a:p>
          <a:p>
            <a:r>
              <a:rPr lang="en-GB" sz="1200" dirty="0"/>
              <a:t>Detailed data for 86 people in 4 countries on living situation, support, choice, participation in everyday life and in the community plus turning points and transitions; 19 people with ID (10 men and 9 women).</a:t>
            </a:r>
          </a:p>
          <a:p>
            <a:endParaRPr lang="en-GB" dirty="0"/>
          </a:p>
          <a:p>
            <a:endParaRPr lang="en-GB" dirty="0"/>
          </a:p>
          <a:p>
            <a:r>
              <a:rPr lang="en-GB" dirty="0"/>
              <a:t>Semi-structured Interviews with “expert” informants in each country – 84 informants across 9 countries interviewed. Findings reported here analysed 4 interviews from each country with the richest data related to living situation and support</a:t>
            </a:r>
          </a:p>
          <a:p>
            <a:r>
              <a:rPr lang="en-GB" dirty="0"/>
              <a:t>Experts included:</a:t>
            </a:r>
          </a:p>
          <a:p>
            <a:pPr lvl="1"/>
            <a:r>
              <a:rPr lang="en-GB" dirty="0"/>
              <a:t>Government officials – national, regional, local</a:t>
            </a:r>
          </a:p>
          <a:p>
            <a:pPr lvl="1"/>
            <a:r>
              <a:rPr lang="en-GB" dirty="0"/>
              <a:t>Representatives of innovative community based providers and disabled people’s organisations (including people themselves with disabilities)</a:t>
            </a:r>
          </a:p>
          <a:p>
            <a:pPr lvl="1"/>
            <a:r>
              <a:rPr lang="en-GB" dirty="0"/>
              <a:t>Academics </a:t>
            </a:r>
          </a:p>
          <a:p>
            <a:r>
              <a:rPr lang="en-GB" dirty="0"/>
              <a:t>Interviews sought opinions on how well people with disabilities can achieve full and active participation in society in their country.</a:t>
            </a:r>
          </a:p>
          <a:p>
            <a:r>
              <a:rPr lang="en-GB" dirty="0"/>
              <a:t>Also explored the barriers and facilitators to active citizenship and how these have changed over time</a:t>
            </a:r>
          </a:p>
          <a:p>
            <a:endParaRPr lang="en-GB" dirty="0"/>
          </a:p>
          <a:p>
            <a:endParaRPr lang="en-GB" dirty="0"/>
          </a:p>
          <a:p>
            <a:endParaRPr lang="en-GB" dirty="0"/>
          </a:p>
        </p:txBody>
      </p:sp>
      <p:sp>
        <p:nvSpPr>
          <p:cNvPr id="4" name="Slide Number Placeholder 3"/>
          <p:cNvSpPr>
            <a:spLocks noGrp="1"/>
          </p:cNvSpPr>
          <p:nvPr>
            <p:ph type="sldNum" sz="quarter" idx="10"/>
          </p:nvPr>
        </p:nvSpPr>
        <p:spPr/>
        <p:txBody>
          <a:bodyPr/>
          <a:lstStyle/>
          <a:p>
            <a:fld id="{4A93824C-CA62-411E-B2EB-26BD022C9840}" type="slidenum">
              <a:rPr lang="en-GB" smtClean="0"/>
              <a:t>6</a:t>
            </a:fld>
            <a:endParaRPr lang="en-GB"/>
          </a:p>
        </p:txBody>
      </p:sp>
    </p:spTree>
    <p:extLst>
      <p:ext uri="{BB962C8B-B14F-4D97-AF65-F5344CB8AC3E}">
        <p14:creationId xmlns:p14="http://schemas.microsoft.com/office/powerpoint/2010/main" val="3684517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nb-NO"/>
              <a:t>Klikk for å redigere tittelstil</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endParaRPr lang="en-US"/>
          </a:p>
        </p:txBody>
      </p:sp>
    </p:spTree>
    <p:extLst>
      <p:ext uri="{BB962C8B-B14F-4D97-AF65-F5344CB8AC3E}">
        <p14:creationId xmlns:p14="http://schemas.microsoft.com/office/powerpoint/2010/main" val="2787837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a:p>
        </p:txBody>
      </p:sp>
      <p:sp>
        <p:nvSpPr>
          <p:cNvPr id="3" name="Vertical Text Placeholder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Tree>
    <p:extLst>
      <p:ext uri="{BB962C8B-B14F-4D97-AF65-F5344CB8AC3E}">
        <p14:creationId xmlns:p14="http://schemas.microsoft.com/office/powerpoint/2010/main" val="3530242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314602"/>
          </a:xfrm>
        </p:spPr>
        <p:txBody>
          <a:bodyPr vert="eaVert"/>
          <a:lstStyle/>
          <a:p>
            <a:r>
              <a:rPr lang="nb-NO"/>
              <a:t>Klikk for å redigere tittelstil</a:t>
            </a:r>
            <a:endParaRPr lang="en-US"/>
          </a:p>
        </p:txBody>
      </p:sp>
      <p:sp>
        <p:nvSpPr>
          <p:cNvPr id="3" name="Vertical Text Placeholder 2"/>
          <p:cNvSpPr>
            <a:spLocks noGrp="1"/>
          </p:cNvSpPr>
          <p:nvPr>
            <p:ph type="body" orient="vert" idx="1"/>
          </p:nvPr>
        </p:nvSpPr>
        <p:spPr>
          <a:xfrm>
            <a:off x="457200" y="274639"/>
            <a:ext cx="6019800" cy="5314602"/>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Tree>
    <p:extLst>
      <p:ext uri="{BB962C8B-B14F-4D97-AF65-F5344CB8AC3E}">
        <p14:creationId xmlns:p14="http://schemas.microsoft.com/office/powerpoint/2010/main" val="2407202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a:p>
        </p:txBody>
      </p:sp>
      <p:sp>
        <p:nvSpPr>
          <p:cNvPr id="3" name="Content Placeholder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Tree>
    <p:extLst>
      <p:ext uri="{BB962C8B-B14F-4D97-AF65-F5344CB8AC3E}">
        <p14:creationId xmlns:p14="http://schemas.microsoft.com/office/powerpoint/2010/main" val="4255206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nb-NO"/>
              <a:t>Klikk for å redigere tittelstil</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Tree>
    <p:extLst>
      <p:ext uri="{BB962C8B-B14F-4D97-AF65-F5344CB8AC3E}">
        <p14:creationId xmlns:p14="http://schemas.microsoft.com/office/powerpoint/2010/main" val="228957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a:p>
        </p:txBody>
      </p:sp>
      <p:sp>
        <p:nvSpPr>
          <p:cNvPr id="3" name="Content Placeholder 2"/>
          <p:cNvSpPr>
            <a:spLocks noGrp="1"/>
          </p:cNvSpPr>
          <p:nvPr>
            <p:ph sz="half" idx="1"/>
          </p:nvPr>
        </p:nvSpPr>
        <p:spPr>
          <a:xfrm>
            <a:off x="457200" y="1600201"/>
            <a:ext cx="4038600" cy="398903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Content Placeholder 3"/>
          <p:cNvSpPr>
            <a:spLocks noGrp="1"/>
          </p:cNvSpPr>
          <p:nvPr>
            <p:ph sz="half" idx="2"/>
          </p:nvPr>
        </p:nvSpPr>
        <p:spPr>
          <a:xfrm>
            <a:off x="4648200" y="1600201"/>
            <a:ext cx="4038600" cy="398903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Tree>
    <p:extLst>
      <p:ext uri="{BB962C8B-B14F-4D97-AF65-F5344CB8AC3E}">
        <p14:creationId xmlns:p14="http://schemas.microsoft.com/office/powerpoint/2010/main" val="128222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b-NO"/>
              <a:t>Klikk for å redigere tittelstil</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Content Placeholder 3"/>
          <p:cNvSpPr>
            <a:spLocks noGrp="1"/>
          </p:cNvSpPr>
          <p:nvPr>
            <p:ph sz="half" idx="2"/>
          </p:nvPr>
        </p:nvSpPr>
        <p:spPr>
          <a:xfrm>
            <a:off x="457200" y="2174875"/>
            <a:ext cx="4040188" cy="341436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Content Placeholder 5"/>
          <p:cNvSpPr>
            <a:spLocks noGrp="1"/>
          </p:cNvSpPr>
          <p:nvPr>
            <p:ph sz="quarter" idx="4"/>
          </p:nvPr>
        </p:nvSpPr>
        <p:spPr>
          <a:xfrm>
            <a:off x="4645025" y="2174875"/>
            <a:ext cx="4041775" cy="341436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Tree>
    <p:extLst>
      <p:ext uri="{BB962C8B-B14F-4D97-AF65-F5344CB8AC3E}">
        <p14:creationId xmlns:p14="http://schemas.microsoft.com/office/powerpoint/2010/main" val="3475004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a:p>
        </p:txBody>
      </p:sp>
    </p:spTree>
    <p:extLst>
      <p:ext uri="{BB962C8B-B14F-4D97-AF65-F5344CB8AC3E}">
        <p14:creationId xmlns:p14="http://schemas.microsoft.com/office/powerpoint/2010/main" val="54738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Tree>
    <p:extLst>
      <p:ext uri="{BB962C8B-B14F-4D97-AF65-F5344CB8AC3E}">
        <p14:creationId xmlns:p14="http://schemas.microsoft.com/office/powerpoint/2010/main" val="3883562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nb-NO"/>
              <a:t>Klikk for å redigere tittelstil</a:t>
            </a:r>
            <a:endParaRPr lang="en-US"/>
          </a:p>
        </p:txBody>
      </p:sp>
      <p:sp>
        <p:nvSpPr>
          <p:cNvPr id="3" name="Content Placeholder 2"/>
          <p:cNvSpPr>
            <a:spLocks noGrp="1"/>
          </p:cNvSpPr>
          <p:nvPr>
            <p:ph idx="1"/>
          </p:nvPr>
        </p:nvSpPr>
        <p:spPr>
          <a:xfrm>
            <a:off x="3575050" y="273051"/>
            <a:ext cx="5111750" cy="531619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Text Placeholder 3"/>
          <p:cNvSpPr>
            <a:spLocks noGrp="1"/>
          </p:cNvSpPr>
          <p:nvPr>
            <p:ph type="body" sz="half" idx="2"/>
          </p:nvPr>
        </p:nvSpPr>
        <p:spPr>
          <a:xfrm>
            <a:off x="457200" y="1435101"/>
            <a:ext cx="3008313" cy="415414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Tree>
    <p:extLst>
      <p:ext uri="{BB962C8B-B14F-4D97-AF65-F5344CB8AC3E}">
        <p14:creationId xmlns:p14="http://schemas.microsoft.com/office/powerpoint/2010/main" val="2566643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1792288" y="4221088"/>
            <a:ext cx="5486400" cy="566738"/>
          </a:xfrm>
        </p:spPr>
        <p:txBody>
          <a:bodyPr anchor="b"/>
          <a:lstStyle>
            <a:lvl1pPr algn="l">
              <a:defRPr sz="2000" b="1"/>
            </a:lvl1pPr>
          </a:lstStyle>
          <a:p>
            <a:r>
              <a:rPr lang="nb-NO"/>
              <a:t>Klikk for å redigere tittelstil</a:t>
            </a:r>
            <a:endParaRPr lang="en-US"/>
          </a:p>
        </p:txBody>
      </p:sp>
      <p:sp>
        <p:nvSpPr>
          <p:cNvPr id="3" name="Picture Placeholder 2"/>
          <p:cNvSpPr>
            <a:spLocks noGrp="1"/>
          </p:cNvSpPr>
          <p:nvPr>
            <p:ph type="pic" idx="1"/>
          </p:nvPr>
        </p:nvSpPr>
        <p:spPr>
          <a:xfrm>
            <a:off x="1792288" y="612775"/>
            <a:ext cx="5486400" cy="36083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ikonet for å legge til et bilde</a:t>
            </a:r>
            <a:endParaRPr lang="en-US"/>
          </a:p>
        </p:txBody>
      </p:sp>
      <p:sp>
        <p:nvSpPr>
          <p:cNvPr id="4" name="Text Placeholder 3"/>
          <p:cNvSpPr>
            <a:spLocks noGrp="1"/>
          </p:cNvSpPr>
          <p:nvPr>
            <p:ph type="body" sz="half" idx="2"/>
          </p:nvPr>
        </p:nvSpPr>
        <p:spPr>
          <a:xfrm>
            <a:off x="1792288" y="4797152"/>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Tree>
    <p:extLst>
      <p:ext uri="{BB962C8B-B14F-4D97-AF65-F5344CB8AC3E}">
        <p14:creationId xmlns:p14="http://schemas.microsoft.com/office/powerpoint/2010/main" val="2736042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descr="Footer with DISCIT logo and EU Flag and FP7 Logos" title="Footer with DISCIT logo and EU Flag and FP7 Logos"/>
          <p:cNvPicPr>
            <a:picLocks noChangeAspect="1" noChangeArrowheads="1"/>
          </p:cNvPicPr>
          <p:nvPr/>
        </p:nvPicPr>
        <p:blipFill rotWithShape="1">
          <a:blip r:embed="rId13" cstate="print">
            <a:extLst>
              <a:ext uri="{28A0092B-C50C-407E-A947-70E740481C1C}">
                <a14:useLocalDpi xmlns:a14="http://schemas.microsoft.com/office/drawing/2010/main" val="0"/>
              </a:ext>
            </a:extLst>
          </a:blip>
          <a:srcRect r="64478"/>
          <a:stretch/>
        </p:blipFill>
        <p:spPr bwMode="auto">
          <a:xfrm>
            <a:off x="3432229" y="6062826"/>
            <a:ext cx="2247736" cy="78235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Footer with DISCIT logo and EU Flag and FP7 Logos" title="Footer with DISCIT logo and EU Flag and FP7 Logos"/>
          <p:cNvPicPr>
            <a:picLocks noChangeAspect="1" noChangeArrowheads="1"/>
          </p:cNvPicPr>
          <p:nvPr/>
        </p:nvPicPr>
        <p:blipFill rotWithShape="1">
          <a:blip r:embed="rId13" cstate="print">
            <a:extLst>
              <a:ext uri="{28A0092B-C50C-407E-A947-70E740481C1C}">
                <a14:useLocalDpi xmlns:a14="http://schemas.microsoft.com/office/drawing/2010/main" val="0"/>
              </a:ext>
            </a:extLst>
          </a:blip>
          <a:srcRect l="86926"/>
          <a:stretch/>
        </p:blipFill>
        <p:spPr bwMode="auto">
          <a:xfrm>
            <a:off x="8115460" y="6062826"/>
            <a:ext cx="827287" cy="78235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Footer with DISCIT logo and EU Flag and FP7 Logos" title="Footer with DISCIT logo and EU Flag and FP7 Logos"/>
          <p:cNvPicPr>
            <a:picLocks noChangeAspect="1" noChangeArrowheads="1"/>
          </p:cNvPicPr>
          <p:nvPr/>
        </p:nvPicPr>
        <p:blipFill rotWithShape="1">
          <a:blip r:embed="rId14" cstate="print">
            <a:extLst>
              <a:ext uri="{28A0092B-C50C-407E-A947-70E740481C1C}">
                <a14:useLocalDpi xmlns:a14="http://schemas.microsoft.com/office/drawing/2010/main" val="0"/>
              </a:ext>
            </a:extLst>
          </a:blip>
          <a:srcRect l="72098" r="13489"/>
          <a:stretch/>
        </p:blipFill>
        <p:spPr bwMode="auto">
          <a:xfrm>
            <a:off x="382466" y="6062826"/>
            <a:ext cx="912002" cy="782354"/>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b-NO"/>
              <a:t>Klikk for å redigere tittelstil</a:t>
            </a:r>
            <a:endParaRPr lang="en-US"/>
          </a:p>
        </p:txBody>
      </p:sp>
      <p:sp>
        <p:nvSpPr>
          <p:cNvPr id="3" name="Text Placeholder 2"/>
          <p:cNvSpPr>
            <a:spLocks noGrp="1"/>
          </p:cNvSpPr>
          <p:nvPr>
            <p:ph type="body" idx="1"/>
          </p:nvPr>
        </p:nvSpPr>
        <p:spPr>
          <a:xfrm>
            <a:off x="457200" y="1600201"/>
            <a:ext cx="8229600" cy="4127236"/>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cxnSp>
        <p:nvCxnSpPr>
          <p:cNvPr id="8" name="Straight Connector 7"/>
          <p:cNvCxnSpPr/>
          <p:nvPr/>
        </p:nvCxnSpPr>
        <p:spPr>
          <a:xfrm>
            <a:off x="0" y="5949280"/>
            <a:ext cx="9144000" cy="0"/>
          </a:xfrm>
          <a:prstGeom prst="line">
            <a:avLst/>
          </a:prstGeom>
          <a:ln w="25400">
            <a:solidFill>
              <a:srgbClr val="014A7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78672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blogg.hioa.no/discit" TargetMode="External"/><Relationship Id="rId2" Type="http://schemas.openxmlformats.org/officeDocument/2006/relationships/hyperlink" Target="mailto:Jan.siska@pedf.cuni.cz"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blogg.hioa.no/discit"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a:t>Active Citizenship through community living and support – findings from the DISCIT study</a:t>
            </a:r>
            <a:r>
              <a:rPr lang="cs-CZ" dirty="0"/>
              <a:t> </a:t>
            </a:r>
            <a:endParaRPr lang="en-GB" dirty="0"/>
          </a:p>
        </p:txBody>
      </p:sp>
      <p:sp>
        <p:nvSpPr>
          <p:cNvPr id="3" name="Subtitle 2"/>
          <p:cNvSpPr>
            <a:spLocks noGrp="1"/>
          </p:cNvSpPr>
          <p:nvPr>
            <p:ph type="subTitle" idx="1"/>
          </p:nvPr>
        </p:nvSpPr>
        <p:spPr/>
        <p:txBody>
          <a:bodyPr>
            <a:noAutofit/>
          </a:bodyPr>
          <a:lstStyle/>
          <a:p>
            <a:r>
              <a:rPr lang="en-US" sz="2400" dirty="0"/>
              <a:t>Dr Jan Šiška, Charles University, Prague</a:t>
            </a:r>
          </a:p>
          <a:p>
            <a:r>
              <a:rPr lang="en-US" sz="2400" dirty="0"/>
              <a:t>Dr Julie Beadle-Brown, Charles University, Prague and Tizard Centre, University of Kent</a:t>
            </a:r>
          </a:p>
          <a:p>
            <a:r>
              <a:rPr lang="en-US" sz="2400" dirty="0"/>
              <a:t>Šárka Káňová, Charles University, Prague</a:t>
            </a:r>
          </a:p>
        </p:txBody>
      </p:sp>
      <p:pic>
        <p:nvPicPr>
          <p:cNvPr id="4" name="Picture 4">
            <a:extLst>
              <a:ext uri="{FF2B5EF4-FFF2-40B4-BE49-F238E27FC236}">
                <a16:creationId xmlns:a16="http://schemas.microsoft.com/office/drawing/2014/main" id="{B3057AB6-6DCA-44B8-AD8A-3B269DC71A4D}"/>
              </a:ext>
            </a:extLst>
          </p:cNvPr>
          <p:cNvPicPr>
            <a:picLocks noChangeAspect="1" noChangeArrowheads="1"/>
          </p:cNvPicPr>
          <p:nvPr/>
        </p:nvPicPr>
        <p:blipFill>
          <a:blip r:embed="rId2">
            <a:lum bright="26000" contrast="-30000"/>
            <a:extLst>
              <a:ext uri="{28A0092B-C50C-407E-A947-70E740481C1C}">
                <a14:useLocalDpi xmlns:a14="http://schemas.microsoft.com/office/drawing/2010/main" val="0"/>
              </a:ext>
            </a:extLst>
          </a:blip>
          <a:srcRect/>
          <a:stretch>
            <a:fillRect/>
          </a:stretch>
        </p:blipFill>
        <p:spPr bwMode="auto">
          <a:xfrm>
            <a:off x="8876" y="32801"/>
            <a:ext cx="9650413" cy="5980795"/>
          </a:xfrm>
          <a:prstGeom prst="rect">
            <a:avLst/>
          </a:prstGeom>
          <a:gradFill>
            <a:gsLst>
              <a:gs pos="64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p:spPr>
      </p:pic>
      <p:sp>
        <p:nvSpPr>
          <p:cNvPr id="5" name="Obdélník 4">
            <a:extLst>
              <a:ext uri="{FF2B5EF4-FFF2-40B4-BE49-F238E27FC236}">
                <a16:creationId xmlns:a16="http://schemas.microsoft.com/office/drawing/2014/main" id="{47605825-0D50-4ED8-9BB3-9D5CC2334DDB}"/>
              </a:ext>
            </a:extLst>
          </p:cNvPr>
          <p:cNvSpPr/>
          <p:nvPr/>
        </p:nvSpPr>
        <p:spPr>
          <a:xfrm>
            <a:off x="685800" y="2130425"/>
            <a:ext cx="7848872" cy="2123658"/>
          </a:xfrm>
          <a:prstGeom prst="rect">
            <a:avLst/>
          </a:prstGeom>
        </p:spPr>
        <p:txBody>
          <a:bodyPr wrap="square">
            <a:spAutoFit/>
          </a:bodyPr>
          <a:lstStyle/>
          <a:p>
            <a:pPr algn="ctr"/>
            <a:r>
              <a:rPr lang="en-GB" sz="4400" b="1" dirty="0">
                <a:solidFill>
                  <a:srgbClr val="002060"/>
                </a:solidFill>
              </a:rPr>
              <a:t>Active Citizenship through community living and support – findings from the </a:t>
            </a:r>
            <a:r>
              <a:rPr lang="en-GB" sz="4400" b="1" dirty="0" err="1">
                <a:solidFill>
                  <a:srgbClr val="002060"/>
                </a:solidFill>
              </a:rPr>
              <a:t>DISCIT</a:t>
            </a:r>
            <a:r>
              <a:rPr lang="en-GB" sz="4400" b="1" dirty="0">
                <a:solidFill>
                  <a:srgbClr val="002060"/>
                </a:solidFill>
              </a:rPr>
              <a:t> study</a:t>
            </a:r>
            <a:r>
              <a:rPr lang="en-GB" sz="4400" b="1" dirty="0"/>
              <a:t>. </a:t>
            </a:r>
          </a:p>
        </p:txBody>
      </p:sp>
      <p:sp>
        <p:nvSpPr>
          <p:cNvPr id="6" name="Subtitle 2">
            <a:extLst>
              <a:ext uri="{FF2B5EF4-FFF2-40B4-BE49-F238E27FC236}">
                <a16:creationId xmlns:a16="http://schemas.microsoft.com/office/drawing/2014/main" id="{4CC8E547-E214-4779-A533-A733EE587DD8}"/>
              </a:ext>
            </a:extLst>
          </p:cNvPr>
          <p:cNvSpPr txBox="1">
            <a:spLocks/>
          </p:cNvSpPr>
          <p:nvPr/>
        </p:nvSpPr>
        <p:spPr>
          <a:xfrm>
            <a:off x="827584" y="4448394"/>
            <a:ext cx="8208912" cy="17526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2400" b="1" dirty="0" err="1">
                <a:solidFill>
                  <a:srgbClr val="002060"/>
                </a:solidFill>
              </a:rPr>
              <a:t>Dr</a:t>
            </a:r>
            <a:r>
              <a:rPr lang="en-US" sz="2400" b="1" dirty="0">
                <a:solidFill>
                  <a:srgbClr val="002060"/>
                </a:solidFill>
              </a:rPr>
              <a:t> Jan Šiška, Charles University, Prague</a:t>
            </a:r>
          </a:p>
          <a:p>
            <a:r>
              <a:rPr lang="en-US" sz="2400" b="1" dirty="0" err="1">
                <a:solidFill>
                  <a:srgbClr val="002060"/>
                </a:solidFill>
              </a:rPr>
              <a:t>Dr</a:t>
            </a:r>
            <a:r>
              <a:rPr lang="en-US" sz="2400" b="1" dirty="0">
                <a:solidFill>
                  <a:srgbClr val="002060"/>
                </a:solidFill>
              </a:rPr>
              <a:t> Julie Beadle-Brown, Tizard Centre, University of Kent</a:t>
            </a:r>
          </a:p>
          <a:p>
            <a:r>
              <a:rPr lang="en-US" sz="2400" b="1" dirty="0" err="1">
                <a:solidFill>
                  <a:srgbClr val="002060"/>
                </a:solidFill>
              </a:rPr>
              <a:t>Šárka</a:t>
            </a:r>
            <a:r>
              <a:rPr lang="en-US" sz="2400" b="1" dirty="0">
                <a:solidFill>
                  <a:srgbClr val="002060"/>
                </a:solidFill>
              </a:rPr>
              <a:t> </a:t>
            </a:r>
            <a:r>
              <a:rPr lang="en-US" sz="2400" b="1" dirty="0" err="1">
                <a:solidFill>
                  <a:srgbClr val="002060"/>
                </a:solidFill>
              </a:rPr>
              <a:t>Káňová</a:t>
            </a:r>
            <a:r>
              <a:rPr lang="en-US" sz="2400" b="1" dirty="0">
                <a:solidFill>
                  <a:srgbClr val="002060"/>
                </a:solidFill>
              </a:rPr>
              <a:t>, Charles University, Prague</a:t>
            </a:r>
          </a:p>
        </p:txBody>
      </p:sp>
    </p:spTree>
    <p:extLst>
      <p:ext uri="{BB962C8B-B14F-4D97-AF65-F5344CB8AC3E}">
        <p14:creationId xmlns:p14="http://schemas.microsoft.com/office/powerpoint/2010/main" val="19025970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Choice over living situation </a:t>
            </a:r>
          </a:p>
        </p:txBody>
      </p:sp>
      <p:sp>
        <p:nvSpPr>
          <p:cNvPr id="3" name="Content Placeholder 2"/>
          <p:cNvSpPr>
            <a:spLocks noGrp="1"/>
          </p:cNvSpPr>
          <p:nvPr>
            <p:ph idx="1"/>
          </p:nvPr>
        </p:nvSpPr>
        <p:spPr/>
        <p:txBody>
          <a:bodyPr>
            <a:normAutofit lnSpcReduction="10000"/>
          </a:bodyPr>
          <a:lstStyle/>
          <a:p>
            <a:r>
              <a:rPr lang="en-GB" dirty="0"/>
              <a:t>Most interviewees with SD reported at least some choice over where they lived, around 2/3 of those with MB and PS but only 1/5 of those with ID. </a:t>
            </a:r>
          </a:p>
          <a:p>
            <a:r>
              <a:rPr lang="en-GB" dirty="0"/>
              <a:t>Most people with ID lived with their parents or in some form of shared settings. </a:t>
            </a:r>
          </a:p>
          <a:p>
            <a:r>
              <a:rPr lang="en-GB" dirty="0"/>
              <a:t>Almost all people from Norway reported choice in living situation.  </a:t>
            </a:r>
          </a:p>
        </p:txBody>
      </p:sp>
    </p:spTree>
    <p:extLst>
      <p:ext uri="{BB962C8B-B14F-4D97-AF65-F5344CB8AC3E}">
        <p14:creationId xmlns:p14="http://schemas.microsoft.com/office/powerpoint/2010/main" val="33789189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Choice over support</a:t>
            </a:r>
          </a:p>
        </p:txBody>
      </p:sp>
      <p:sp>
        <p:nvSpPr>
          <p:cNvPr id="3" name="Content Placeholder 2"/>
          <p:cNvSpPr>
            <a:spLocks noGrp="1"/>
          </p:cNvSpPr>
          <p:nvPr>
            <p:ph idx="1"/>
          </p:nvPr>
        </p:nvSpPr>
        <p:spPr/>
        <p:txBody>
          <a:bodyPr>
            <a:normAutofit fontScale="85000" lnSpcReduction="10000"/>
          </a:bodyPr>
          <a:lstStyle/>
          <a:p>
            <a:r>
              <a:rPr lang="en-GB" dirty="0"/>
              <a:t>Information only available for about 1/3 of interviewees</a:t>
            </a:r>
          </a:p>
          <a:p>
            <a:r>
              <a:rPr lang="en-GB" dirty="0"/>
              <a:t>Those with ID most likely to report no choice over the support they receive and who supports them. </a:t>
            </a:r>
          </a:p>
          <a:p>
            <a:r>
              <a:rPr lang="en-GB" dirty="0"/>
              <a:t>Those with SD and MB most likely to report at least some choice over both type of support and who supports them</a:t>
            </a:r>
          </a:p>
          <a:p>
            <a:r>
              <a:rPr lang="en-GB" dirty="0"/>
              <a:t>Personal budgets appeared to offer more choice but not necessarily over who supported them unless they recruited and trained people themselves. </a:t>
            </a:r>
          </a:p>
          <a:p>
            <a:endParaRPr lang="en-GB" dirty="0"/>
          </a:p>
        </p:txBody>
      </p:sp>
    </p:spTree>
    <p:extLst>
      <p:ext uri="{BB962C8B-B14F-4D97-AF65-F5344CB8AC3E}">
        <p14:creationId xmlns:p14="http://schemas.microsoft.com/office/powerpoint/2010/main" val="23875813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dirty="0"/>
              <a:t>Choice</a:t>
            </a:r>
          </a:p>
        </p:txBody>
      </p:sp>
      <p:sp>
        <p:nvSpPr>
          <p:cNvPr id="10" name="Rectangle 9"/>
          <p:cNvSpPr/>
          <p:nvPr/>
        </p:nvSpPr>
        <p:spPr>
          <a:xfrm>
            <a:off x="611560" y="1520785"/>
            <a:ext cx="3600400" cy="4093428"/>
          </a:xfrm>
          <a:prstGeom prst="rect">
            <a:avLst/>
          </a:prstGeom>
        </p:spPr>
        <p:txBody>
          <a:bodyPr wrap="square">
            <a:spAutoFit/>
          </a:bodyPr>
          <a:lstStyle/>
          <a:p>
            <a:r>
              <a:rPr lang="cs-CZ" sz="2000" dirty="0"/>
              <a:t>She expressed her wish to live independently and not be protected by her parents for the rest of her life. She is however afraid her parents will not allowed her to do that. She also feels she cannot make her own choice of who she would like to have as a partner. She was dating a woman but her parents did not like her and did not want her in their apartment and so she broke up with her CZI90F  </a:t>
            </a:r>
            <a:endParaRPr lang="en-GB" sz="2000" dirty="0"/>
          </a:p>
        </p:txBody>
      </p:sp>
      <p:sp>
        <p:nvSpPr>
          <p:cNvPr id="11" name="Rectangle 10"/>
          <p:cNvSpPr/>
          <p:nvPr/>
        </p:nvSpPr>
        <p:spPr>
          <a:xfrm>
            <a:off x="4719510" y="1524932"/>
            <a:ext cx="4050287" cy="3785652"/>
          </a:xfrm>
          <a:prstGeom prst="rect">
            <a:avLst/>
          </a:prstGeom>
        </p:spPr>
        <p:txBody>
          <a:bodyPr wrap="square">
            <a:spAutoFit/>
          </a:bodyPr>
          <a:lstStyle/>
          <a:p>
            <a:r>
              <a:rPr lang="en-GB" sz="2000" dirty="0"/>
              <a:t>He finds out big differences between the institution and the community programme. He pointed out: “</a:t>
            </a:r>
            <a:r>
              <a:rPr lang="en-GB" sz="2000" i="1" dirty="0"/>
              <a:t>I mainly can go out whenever I want to. There is nobody who checked whether I returned until 7PM. I can go to the local pub if I want to.  I only drink coffee or tea, of course as I said no drinking anymore. Less I drink alcoholic drinks; the more I drink coffee … so to sum it up basically I can do whatever I want to”. </a:t>
            </a:r>
            <a:r>
              <a:rPr lang="en-GB" sz="2000" dirty="0"/>
              <a:t>CZP90M</a:t>
            </a:r>
          </a:p>
        </p:txBody>
      </p:sp>
    </p:spTree>
    <p:extLst>
      <p:ext uri="{BB962C8B-B14F-4D97-AF65-F5344CB8AC3E}">
        <p14:creationId xmlns:p14="http://schemas.microsoft.com/office/powerpoint/2010/main" val="12672273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Difficulties being part of community</a:t>
            </a:r>
          </a:p>
        </p:txBody>
      </p:sp>
      <p:sp>
        <p:nvSpPr>
          <p:cNvPr id="3" name="Content Placeholder 2"/>
          <p:cNvSpPr>
            <a:spLocks noGrp="1"/>
          </p:cNvSpPr>
          <p:nvPr>
            <p:ph idx="1"/>
          </p:nvPr>
        </p:nvSpPr>
        <p:spPr/>
        <p:txBody>
          <a:bodyPr>
            <a:normAutofit fontScale="92500" lnSpcReduction="20000"/>
          </a:bodyPr>
          <a:lstStyle/>
          <a:p>
            <a:r>
              <a:rPr lang="en-GB" dirty="0"/>
              <a:t>Accessibility barriers – physical environment, information etc. </a:t>
            </a:r>
          </a:p>
          <a:p>
            <a:r>
              <a:rPr lang="en-GB" dirty="0"/>
              <a:t>Attitudinal and awareness barriers – many people met negative, disempowering attitudes (esp. those with ID)</a:t>
            </a:r>
          </a:p>
          <a:p>
            <a:r>
              <a:rPr lang="en-GB" dirty="0"/>
              <a:t>For some people this went as far as bullying and discrimination</a:t>
            </a:r>
          </a:p>
          <a:p>
            <a:r>
              <a:rPr lang="en-GB" dirty="0"/>
              <a:t>Lack of financial resources or good support to access the community, including lack of support to access work.</a:t>
            </a:r>
          </a:p>
          <a:p>
            <a:endParaRPr lang="en-GB" dirty="0"/>
          </a:p>
        </p:txBody>
      </p:sp>
    </p:spTree>
    <p:extLst>
      <p:ext uri="{BB962C8B-B14F-4D97-AF65-F5344CB8AC3E}">
        <p14:creationId xmlns:p14="http://schemas.microsoft.com/office/powerpoint/2010/main" val="6043435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Interviews with expert informants</a:t>
            </a:r>
          </a:p>
        </p:txBody>
      </p:sp>
      <p:sp>
        <p:nvSpPr>
          <p:cNvPr id="3" name="Content Placeholder 2"/>
          <p:cNvSpPr>
            <a:spLocks noGrp="1"/>
          </p:cNvSpPr>
          <p:nvPr>
            <p:ph idx="1"/>
          </p:nvPr>
        </p:nvSpPr>
        <p:spPr>
          <a:xfrm>
            <a:off x="467544" y="1412776"/>
            <a:ext cx="8229600" cy="4127236"/>
          </a:xfrm>
        </p:spPr>
        <p:txBody>
          <a:bodyPr>
            <a:noAutofit/>
          </a:bodyPr>
          <a:lstStyle/>
          <a:p>
            <a:r>
              <a:rPr lang="en-GB" sz="2200" dirty="0"/>
              <a:t>Identified similar issues. </a:t>
            </a:r>
          </a:p>
          <a:p>
            <a:r>
              <a:rPr lang="en-GB" sz="2200" dirty="0"/>
              <a:t>Situation best for those with physical and sensory disabilities. </a:t>
            </a:r>
          </a:p>
          <a:p>
            <a:r>
              <a:rPr lang="en-GB" sz="2200" dirty="0"/>
              <a:t>Those with more severe ID least likely to be experiencing community living and community participation.</a:t>
            </a:r>
          </a:p>
          <a:p>
            <a:r>
              <a:rPr lang="en-GB" sz="2200" dirty="0"/>
              <a:t>Lack of choice in what support, when, how and by whom it was provided</a:t>
            </a:r>
          </a:p>
          <a:p>
            <a:pPr marL="0" indent="0">
              <a:buNone/>
            </a:pPr>
            <a:endParaRPr lang="en-GB" sz="2200" i="1" dirty="0"/>
          </a:p>
          <a:p>
            <a:pPr marL="719138" indent="0">
              <a:buNone/>
              <a:tabLst>
                <a:tab pos="719138" algn="l"/>
              </a:tabLst>
            </a:pPr>
            <a:r>
              <a:rPr lang="en-GB" sz="2200" i="1" dirty="0"/>
              <a:t>“I’ve certainly heard stories of people in their 30s, someone comes to put them to bed at four o’clock in the afternoon. Because that is the only time that the service provider can actually do it.....”(UK)</a:t>
            </a:r>
            <a:endParaRPr lang="en-GB" sz="2200" dirty="0"/>
          </a:p>
          <a:p>
            <a:pPr marL="0" indent="0">
              <a:buNone/>
            </a:pPr>
            <a:endParaRPr lang="en-GB" sz="2200" dirty="0"/>
          </a:p>
          <a:p>
            <a:endParaRPr lang="en-GB" sz="2200" dirty="0"/>
          </a:p>
        </p:txBody>
      </p:sp>
    </p:spTree>
    <p:extLst>
      <p:ext uri="{BB962C8B-B14F-4D97-AF65-F5344CB8AC3E}">
        <p14:creationId xmlns:p14="http://schemas.microsoft.com/office/powerpoint/2010/main" val="27112910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Barriers to community living for all</a:t>
            </a:r>
          </a:p>
        </p:txBody>
      </p:sp>
      <p:sp>
        <p:nvSpPr>
          <p:cNvPr id="3" name="Content Placeholder 2"/>
          <p:cNvSpPr>
            <a:spLocks noGrp="1"/>
          </p:cNvSpPr>
          <p:nvPr>
            <p:ph idx="1"/>
          </p:nvPr>
        </p:nvSpPr>
        <p:spPr>
          <a:xfrm>
            <a:off x="467544" y="1412776"/>
            <a:ext cx="8229600" cy="4127236"/>
          </a:xfrm>
        </p:spPr>
        <p:txBody>
          <a:bodyPr>
            <a:normAutofit fontScale="70000" lnSpcReduction="20000"/>
          </a:bodyPr>
          <a:lstStyle/>
          <a:p>
            <a:pPr marL="0" indent="0">
              <a:buNone/>
            </a:pPr>
            <a:r>
              <a:rPr lang="en-GB" dirty="0"/>
              <a:t>Seven clusters of themes related to barriers were identified. These were:</a:t>
            </a:r>
          </a:p>
          <a:p>
            <a:pPr lvl="0"/>
            <a:r>
              <a:rPr lang="nb-NO" dirty="0"/>
              <a:t>Policy and politics</a:t>
            </a:r>
            <a:endParaRPr lang="en-GB" dirty="0"/>
          </a:p>
          <a:p>
            <a:pPr lvl="0"/>
            <a:r>
              <a:rPr lang="nb-NO" dirty="0"/>
              <a:t>Funding availability and systems</a:t>
            </a:r>
            <a:endParaRPr lang="en-GB" dirty="0"/>
          </a:p>
          <a:p>
            <a:pPr lvl="0"/>
            <a:r>
              <a:rPr lang="nb-NO" dirty="0"/>
              <a:t>Co-ordination and organisation across levels of government and other agencies</a:t>
            </a:r>
            <a:endParaRPr lang="en-GB" dirty="0"/>
          </a:p>
          <a:p>
            <a:pPr lvl="0"/>
            <a:r>
              <a:rPr lang="nb-NO" dirty="0"/>
              <a:t>Attitudes and awareness</a:t>
            </a:r>
            <a:endParaRPr lang="en-GB" dirty="0"/>
          </a:p>
          <a:p>
            <a:pPr lvl="0"/>
            <a:r>
              <a:rPr lang="nb-NO" dirty="0"/>
              <a:t>Availability and flexibility of services and support in the community</a:t>
            </a:r>
            <a:endParaRPr lang="en-GB" dirty="0"/>
          </a:p>
          <a:p>
            <a:pPr lvl="0"/>
            <a:r>
              <a:rPr lang="nb-NO" dirty="0"/>
              <a:t>Influence of people with disabilities and their representatives</a:t>
            </a:r>
            <a:endParaRPr lang="en-GB" dirty="0"/>
          </a:p>
          <a:p>
            <a:pPr lvl="0"/>
            <a:r>
              <a:rPr lang="nb-NO" dirty="0"/>
              <a:t>Perverse incentives for the maintenance of institutional provision, contractions in the system and issues of definition and conceptualisation</a:t>
            </a:r>
            <a:endParaRPr lang="en-GB" dirty="0"/>
          </a:p>
        </p:txBody>
      </p:sp>
    </p:spTree>
    <p:extLst>
      <p:ext uri="{BB962C8B-B14F-4D97-AF65-F5344CB8AC3E}">
        <p14:creationId xmlns:p14="http://schemas.microsoft.com/office/powerpoint/2010/main" val="28579636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b-NO" dirty="0"/>
              <a:t>Key facilitators/what is needed for success</a:t>
            </a:r>
            <a:endParaRPr lang="en-GB" dirty="0"/>
          </a:p>
        </p:txBody>
      </p:sp>
      <p:sp>
        <p:nvSpPr>
          <p:cNvPr id="3" name="Content Placeholder 2"/>
          <p:cNvSpPr>
            <a:spLocks noGrp="1"/>
          </p:cNvSpPr>
          <p:nvPr>
            <p:ph idx="1"/>
          </p:nvPr>
        </p:nvSpPr>
        <p:spPr/>
        <p:txBody>
          <a:bodyPr>
            <a:normAutofit/>
          </a:bodyPr>
          <a:lstStyle/>
          <a:p>
            <a:pPr marL="0" lvl="0" indent="0">
              <a:buNone/>
            </a:pPr>
            <a:endParaRPr lang="nb-NO" dirty="0"/>
          </a:p>
          <a:p>
            <a:pPr lvl="1"/>
            <a:r>
              <a:rPr lang="nb-NO" sz="2400" dirty="0"/>
              <a:t>Just enough of the right support and an efficient use of resources</a:t>
            </a:r>
          </a:p>
          <a:p>
            <a:pPr lvl="1"/>
            <a:r>
              <a:rPr lang="nb-NO" sz="2400" dirty="0"/>
              <a:t>Positive attitudes and greater awareness – a holistic view of people and of disability</a:t>
            </a:r>
          </a:p>
          <a:p>
            <a:pPr lvl="1"/>
            <a:r>
              <a:rPr lang="nb-NO" sz="2400" dirty="0"/>
              <a:t>Involvement of people with disabilities in policy and at all levels of society</a:t>
            </a:r>
          </a:p>
          <a:p>
            <a:pPr lvl="1"/>
            <a:r>
              <a:rPr lang="nb-NO" sz="2400" dirty="0"/>
              <a:t>Focus on the values and  principles of the UN Convention</a:t>
            </a:r>
          </a:p>
          <a:p>
            <a:pPr lvl="1"/>
            <a:r>
              <a:rPr lang="nb-NO" sz="2400" dirty="0"/>
              <a:t>Co-ordination and co-operation</a:t>
            </a:r>
          </a:p>
          <a:p>
            <a:pPr marL="0" indent="0">
              <a:buNone/>
            </a:pPr>
            <a:endParaRPr lang="en-GB" sz="4400" dirty="0"/>
          </a:p>
        </p:txBody>
      </p:sp>
    </p:spTree>
    <p:extLst>
      <p:ext uri="{BB962C8B-B14F-4D97-AF65-F5344CB8AC3E}">
        <p14:creationId xmlns:p14="http://schemas.microsoft.com/office/powerpoint/2010/main" val="8560452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67544" y="0"/>
            <a:ext cx="8229600" cy="1143000"/>
          </a:xfrm>
        </p:spPr>
        <p:txBody>
          <a:bodyPr/>
          <a:lstStyle/>
          <a:p>
            <a:r>
              <a:rPr lang="en-GB" dirty="0"/>
              <a:t>Conclusions </a:t>
            </a:r>
          </a:p>
        </p:txBody>
      </p:sp>
      <p:sp>
        <p:nvSpPr>
          <p:cNvPr id="7" name="Content Placeholder 6"/>
          <p:cNvSpPr>
            <a:spLocks noGrp="1"/>
          </p:cNvSpPr>
          <p:nvPr>
            <p:ph idx="1"/>
          </p:nvPr>
        </p:nvSpPr>
        <p:spPr>
          <a:xfrm>
            <a:off x="323528" y="980728"/>
            <a:ext cx="8445624" cy="4608512"/>
          </a:xfrm>
        </p:spPr>
        <p:txBody>
          <a:bodyPr>
            <a:noAutofit/>
          </a:bodyPr>
          <a:lstStyle/>
          <a:p>
            <a:pPr lvl="0"/>
            <a:r>
              <a:rPr lang="nb-NO" sz="2400" dirty="0"/>
              <a:t>Some way to go for many people with disabilities </a:t>
            </a:r>
          </a:p>
          <a:p>
            <a:pPr lvl="0"/>
            <a:r>
              <a:rPr lang="nb-NO" sz="2400" dirty="0"/>
              <a:t>Discrepencies between different disability groups –</a:t>
            </a:r>
          </a:p>
          <a:p>
            <a:pPr lvl="1"/>
            <a:r>
              <a:rPr lang="nb-NO" sz="1800" dirty="0"/>
              <a:t> Those with intellectual disabilities are least likely to be experiencing full community living (and thus active citizenship).</a:t>
            </a:r>
          </a:p>
          <a:p>
            <a:pPr lvl="1"/>
            <a:r>
              <a:rPr lang="nb-NO" sz="1800" dirty="0"/>
              <a:t>Those with most severe disabilities still likely to be directed towards more institutional settings</a:t>
            </a:r>
          </a:p>
          <a:p>
            <a:pPr lvl="1"/>
            <a:r>
              <a:rPr lang="nb-NO" sz="1800" dirty="0"/>
              <a:t>Choice and control particularly limited for those with ID</a:t>
            </a:r>
          </a:p>
          <a:p>
            <a:r>
              <a:rPr lang="nb-NO" sz="2000" dirty="0"/>
              <a:t>Personal budgets and personal assistance schemes (associated with more choice and control), where they existed, were most likely to be available for those without ID or with very mild ID (apart from UK)</a:t>
            </a:r>
          </a:p>
          <a:p>
            <a:r>
              <a:rPr lang="nb-NO" sz="2000" dirty="0"/>
              <a:t>Food for thought.... Is human rights as powerful as a driving ideology as normalisation, Social role valorisation and an Ordinary Life? </a:t>
            </a:r>
          </a:p>
          <a:p>
            <a:endParaRPr lang="nb-NO" sz="2000" dirty="0"/>
          </a:p>
          <a:p>
            <a:pPr marL="457200" lvl="1" indent="0">
              <a:buNone/>
            </a:pPr>
            <a:endParaRPr lang="nb-NO" sz="1800" dirty="0"/>
          </a:p>
          <a:p>
            <a:pPr lvl="1"/>
            <a:endParaRPr lang="nb-NO" sz="1800" dirty="0"/>
          </a:p>
          <a:p>
            <a:pPr lvl="0"/>
            <a:endParaRPr lang="en-GB" sz="2400" dirty="0"/>
          </a:p>
          <a:p>
            <a:endParaRPr lang="en-GB" sz="2400" dirty="0"/>
          </a:p>
        </p:txBody>
      </p:sp>
    </p:spTree>
    <p:extLst>
      <p:ext uri="{BB962C8B-B14F-4D97-AF65-F5344CB8AC3E}">
        <p14:creationId xmlns:p14="http://schemas.microsoft.com/office/powerpoint/2010/main" val="12736522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Thank you!</a:t>
            </a:r>
          </a:p>
        </p:txBody>
      </p:sp>
      <p:sp>
        <p:nvSpPr>
          <p:cNvPr id="3" name="Content Placeholder 2"/>
          <p:cNvSpPr>
            <a:spLocks noGrp="1"/>
          </p:cNvSpPr>
          <p:nvPr>
            <p:ph idx="1"/>
          </p:nvPr>
        </p:nvSpPr>
        <p:spPr/>
        <p:txBody>
          <a:bodyPr/>
          <a:lstStyle/>
          <a:p>
            <a:pPr marL="0" indent="0">
              <a:buNone/>
            </a:pPr>
            <a:r>
              <a:rPr lang="en-GB" dirty="0"/>
              <a:t>For further information please contact: </a:t>
            </a:r>
          </a:p>
          <a:p>
            <a:pPr marL="0" indent="0">
              <a:buNone/>
            </a:pPr>
            <a:r>
              <a:rPr lang="cs-CZ" dirty="0">
                <a:hlinkClick r:id="rId2"/>
              </a:rPr>
              <a:t>Jan.siska@pedf.cuni.cz</a:t>
            </a:r>
            <a:endParaRPr lang="cs-CZ" dirty="0"/>
          </a:p>
          <a:p>
            <a:pPr marL="0" indent="0">
              <a:buNone/>
            </a:pPr>
            <a:endParaRPr lang="en-GB" dirty="0"/>
          </a:p>
          <a:p>
            <a:pPr marL="0" indent="0">
              <a:buNone/>
            </a:pPr>
            <a:endParaRPr lang="en-GB" dirty="0"/>
          </a:p>
          <a:p>
            <a:pPr marL="0" indent="0">
              <a:buNone/>
            </a:pPr>
            <a:r>
              <a:rPr lang="en-GB" dirty="0"/>
              <a:t>See also </a:t>
            </a:r>
            <a:r>
              <a:rPr lang="cs-CZ" dirty="0"/>
              <a:t> </a:t>
            </a:r>
            <a:r>
              <a:rPr lang="cs-CZ" dirty="0">
                <a:hlinkClick r:id="rId3"/>
              </a:rPr>
              <a:t>https://blogg.hioa.no/discit</a:t>
            </a:r>
            <a:endParaRPr lang="cs-CZ"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1386896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sz="4900" b="1" dirty="0" err="1">
                <a:solidFill>
                  <a:schemeClr val="tx2"/>
                </a:solidFill>
              </a:rPr>
              <a:t>DISCIT</a:t>
            </a:r>
            <a:r>
              <a:rPr lang="en-GB" sz="4900" b="1" dirty="0">
                <a:solidFill>
                  <a:schemeClr val="tx2"/>
                </a:solidFill>
              </a:rPr>
              <a:t> </a:t>
            </a:r>
            <a:br>
              <a:rPr lang="cs-CZ" b="1" dirty="0">
                <a:solidFill>
                  <a:schemeClr val="tx2"/>
                </a:solidFill>
              </a:rPr>
            </a:br>
            <a:r>
              <a:rPr lang="cs-CZ" sz="3600" dirty="0">
                <a:hlinkClick r:id="rId2"/>
              </a:rPr>
              <a:t>https://blogg.hioa.no/discit</a:t>
            </a:r>
            <a:endParaRPr lang="en-GB" b="1" dirty="0">
              <a:solidFill>
                <a:schemeClr val="tx2"/>
              </a:solidFill>
            </a:endParaRPr>
          </a:p>
        </p:txBody>
      </p:sp>
      <p:sp>
        <p:nvSpPr>
          <p:cNvPr id="3" name="Zástupný symbol pro obsah 2"/>
          <p:cNvSpPr>
            <a:spLocks noGrp="1"/>
          </p:cNvSpPr>
          <p:nvPr>
            <p:ph sz="half" idx="1"/>
          </p:nvPr>
        </p:nvSpPr>
        <p:spPr>
          <a:xfrm>
            <a:off x="457200" y="1600201"/>
            <a:ext cx="7787208" cy="3989039"/>
          </a:xfrm>
        </p:spPr>
        <p:txBody>
          <a:bodyPr>
            <a:normAutofit fontScale="92500" lnSpcReduction="10000"/>
          </a:bodyPr>
          <a:lstStyle/>
          <a:p>
            <a:pPr>
              <a:buNone/>
            </a:pPr>
            <a:r>
              <a:rPr lang="en-US" dirty="0"/>
              <a:t>DISCIT project explored the situation in terms of active citizenship for individuals with disabilities and drew policy lessons from four groups of European states: </a:t>
            </a:r>
            <a:endParaRPr lang="cs-CZ" dirty="0"/>
          </a:p>
          <a:p>
            <a:r>
              <a:rPr lang="en-US" dirty="0"/>
              <a:t>Czech Republic and Serbia</a:t>
            </a:r>
            <a:endParaRPr lang="cs-CZ" dirty="0"/>
          </a:p>
          <a:p>
            <a:r>
              <a:rPr lang="en-US" dirty="0"/>
              <a:t>Ireland and United Kingdom, </a:t>
            </a:r>
            <a:endParaRPr lang="cs-CZ" dirty="0"/>
          </a:p>
          <a:p>
            <a:r>
              <a:rPr lang="en-US" dirty="0"/>
              <a:t>Germany and Italy, </a:t>
            </a:r>
            <a:endParaRPr lang="cs-CZ" dirty="0"/>
          </a:p>
          <a:p>
            <a:r>
              <a:rPr lang="en-US" dirty="0"/>
              <a:t>Norway and Sweden, </a:t>
            </a:r>
            <a:endParaRPr lang="cs-CZ" dirty="0"/>
          </a:p>
          <a:p>
            <a:endParaRPr lang="en-US" dirty="0"/>
          </a:p>
          <a:p>
            <a:pPr marL="0" indent="0">
              <a:buNone/>
            </a:pPr>
            <a:r>
              <a:rPr lang="en-US" dirty="0"/>
              <a:t>PLUS Switzerland. </a:t>
            </a:r>
            <a:endParaRPr lang="en-GB" dirty="0"/>
          </a:p>
        </p:txBody>
      </p:sp>
    </p:spTree>
    <p:extLst>
      <p:ext uri="{BB962C8B-B14F-4D97-AF65-F5344CB8AC3E}">
        <p14:creationId xmlns:p14="http://schemas.microsoft.com/office/powerpoint/2010/main" val="983489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 1" descr="This is a 3 by 4 table. The first row includes the following column headings, value as perceived by the citizens, main focus of active citizenship, and citizenship model. The first column includes the following row headings, security, autonomy, and influence. The first content cell in the first row includes exercising both rights and duties, reciprocity and complementarity of the individual's and the community's responsibilities. The second content cell in the first row includes socio-liberal. The first content cell in the second row includes exercising freedom of choice, taking responsibility for one's own future and risk protection. The second content cell in the second row includes market - liberal (libertarian). The first content cell in the third row includes exercising co-determination, individually or collectively, participating in self-organized, voluntary and political activities and in civil society. The second content cell in the third row includes civic - republican."/>
          <p:cNvGraphicFramePr>
            <a:graphicFrameLocks noGrp="1"/>
          </p:cNvGraphicFramePr>
          <p:nvPr>
            <p:extLst>
              <p:ext uri="{D42A27DB-BD31-4B8C-83A1-F6EECF244321}">
                <p14:modId xmlns:p14="http://schemas.microsoft.com/office/powerpoint/2010/main" val="4141468028"/>
              </p:ext>
            </p:extLst>
          </p:nvPr>
        </p:nvGraphicFramePr>
        <p:xfrm>
          <a:off x="0" y="1458912"/>
          <a:ext cx="9144000" cy="5399088"/>
        </p:xfrm>
        <a:graphic>
          <a:graphicData uri="http://schemas.openxmlformats.org/drawingml/2006/table">
            <a:tbl>
              <a:tblPr firstRow="1" firstCol="1" bandRow="1" bandCol="1">
                <a:tableStyleId>{5C22544A-7EE6-4342-B048-85BDC9FD1C3A}</a:tableStyleId>
              </a:tblPr>
              <a:tblGrid>
                <a:gridCol w="2665185">
                  <a:extLst>
                    <a:ext uri="{9D8B030D-6E8A-4147-A177-3AD203B41FA5}">
                      <a16:colId xmlns:a16="http://schemas.microsoft.com/office/drawing/2014/main" val="20000"/>
                    </a:ext>
                  </a:extLst>
                </a:gridCol>
                <a:gridCol w="4215131">
                  <a:extLst>
                    <a:ext uri="{9D8B030D-6E8A-4147-A177-3AD203B41FA5}">
                      <a16:colId xmlns:a16="http://schemas.microsoft.com/office/drawing/2014/main" val="20001"/>
                    </a:ext>
                  </a:extLst>
                </a:gridCol>
                <a:gridCol w="2263684">
                  <a:extLst>
                    <a:ext uri="{9D8B030D-6E8A-4147-A177-3AD203B41FA5}">
                      <a16:colId xmlns:a16="http://schemas.microsoft.com/office/drawing/2014/main" val="20002"/>
                    </a:ext>
                  </a:extLst>
                </a:gridCol>
              </a:tblGrid>
              <a:tr h="899848">
                <a:tc>
                  <a:txBody>
                    <a:bodyPr/>
                    <a:lstStyle/>
                    <a:p>
                      <a:pPr>
                        <a:lnSpc>
                          <a:spcPct val="115000"/>
                        </a:lnSpc>
                        <a:spcAft>
                          <a:spcPts val="0"/>
                        </a:spcAft>
                      </a:pPr>
                      <a:r>
                        <a:rPr lang="en-GB" sz="2000" dirty="0">
                          <a:effectLst/>
                        </a:rPr>
                        <a:t>Value as perceived by the citizens</a:t>
                      </a:r>
                      <a:endParaRPr lang="nb-NO" sz="2400" dirty="0">
                        <a:effectLst/>
                        <a:latin typeface="Times New Roman"/>
                        <a:ea typeface="Times New Roman"/>
                        <a:cs typeface="Times New Roman"/>
                      </a:endParaRPr>
                    </a:p>
                  </a:txBody>
                  <a:tcPr marL="68576" marR="68576" marT="0" marB="0" anchor="b"/>
                </a:tc>
                <a:tc>
                  <a:txBody>
                    <a:bodyPr/>
                    <a:lstStyle/>
                    <a:p>
                      <a:pPr>
                        <a:lnSpc>
                          <a:spcPct val="115000"/>
                        </a:lnSpc>
                        <a:spcAft>
                          <a:spcPts val="0"/>
                        </a:spcAft>
                      </a:pPr>
                      <a:r>
                        <a:rPr lang="en-GB" sz="2000" dirty="0">
                          <a:effectLst/>
                        </a:rPr>
                        <a:t>Main focus of Active Citizenship</a:t>
                      </a:r>
                      <a:endParaRPr lang="nb-NO" sz="2400" dirty="0">
                        <a:effectLst/>
                        <a:latin typeface="Times New Roman"/>
                        <a:ea typeface="Times New Roman"/>
                        <a:cs typeface="Times New Roman"/>
                      </a:endParaRPr>
                    </a:p>
                  </a:txBody>
                  <a:tcPr marL="68576" marR="68576" marT="0" marB="0" anchor="b"/>
                </a:tc>
                <a:tc>
                  <a:txBody>
                    <a:bodyPr/>
                    <a:lstStyle/>
                    <a:p>
                      <a:pPr>
                        <a:lnSpc>
                          <a:spcPct val="115000"/>
                        </a:lnSpc>
                        <a:spcAft>
                          <a:spcPts val="0"/>
                        </a:spcAft>
                      </a:pPr>
                      <a:r>
                        <a:rPr lang="en-GB" sz="2000" dirty="0">
                          <a:effectLst/>
                        </a:rPr>
                        <a:t>Citizenship model</a:t>
                      </a:r>
                      <a:endParaRPr lang="nb-NO" sz="2400" dirty="0">
                        <a:effectLst/>
                        <a:latin typeface="Times New Roman"/>
                        <a:ea typeface="Times New Roman"/>
                        <a:cs typeface="Times New Roman"/>
                      </a:endParaRPr>
                    </a:p>
                  </a:txBody>
                  <a:tcPr marL="68576" marR="68576" marT="0" marB="0" anchor="b"/>
                </a:tc>
                <a:extLst>
                  <a:ext uri="{0D108BD9-81ED-4DB2-BD59-A6C34878D82A}">
                    <a16:rowId xmlns:a16="http://schemas.microsoft.com/office/drawing/2014/main" val="10000"/>
                  </a:ext>
                </a:extLst>
              </a:tr>
              <a:tr h="1499746">
                <a:tc>
                  <a:txBody>
                    <a:bodyPr/>
                    <a:lstStyle/>
                    <a:p>
                      <a:pPr>
                        <a:lnSpc>
                          <a:spcPct val="115000"/>
                        </a:lnSpc>
                        <a:spcBef>
                          <a:spcPts val="200"/>
                        </a:spcBef>
                        <a:spcAft>
                          <a:spcPts val="200"/>
                        </a:spcAft>
                      </a:pPr>
                      <a:r>
                        <a:rPr lang="en-GB" sz="2000" dirty="0">
                          <a:effectLst/>
                        </a:rPr>
                        <a:t>‘Security’</a:t>
                      </a:r>
                      <a:endParaRPr lang="nb-NO" sz="2400" dirty="0">
                        <a:effectLst/>
                        <a:latin typeface="Times New Roman"/>
                        <a:ea typeface="Times New Roman"/>
                        <a:cs typeface="Times New Roman"/>
                      </a:endParaRPr>
                    </a:p>
                  </a:txBody>
                  <a:tcPr marL="68576" marR="68576" marT="0" marB="0"/>
                </a:tc>
                <a:tc>
                  <a:txBody>
                    <a:bodyPr/>
                    <a:lstStyle/>
                    <a:p>
                      <a:pPr>
                        <a:lnSpc>
                          <a:spcPct val="115000"/>
                        </a:lnSpc>
                        <a:spcBef>
                          <a:spcPts val="200"/>
                        </a:spcBef>
                        <a:spcAft>
                          <a:spcPts val="200"/>
                        </a:spcAft>
                      </a:pPr>
                      <a:r>
                        <a:rPr lang="en-GB" sz="2000" dirty="0">
                          <a:effectLst/>
                        </a:rPr>
                        <a:t>Exercising both rights and duties; reciprocity and complementarity of the individual’s and the community’s responsibilities </a:t>
                      </a:r>
                      <a:endParaRPr lang="nb-NO" sz="2400" dirty="0">
                        <a:effectLst/>
                        <a:latin typeface="Times New Roman"/>
                        <a:ea typeface="Times New Roman"/>
                        <a:cs typeface="Times New Roman"/>
                      </a:endParaRPr>
                    </a:p>
                  </a:txBody>
                  <a:tcPr marL="68576" marR="68576" marT="0" marB="0"/>
                </a:tc>
                <a:tc>
                  <a:txBody>
                    <a:bodyPr/>
                    <a:lstStyle/>
                    <a:p>
                      <a:pPr>
                        <a:lnSpc>
                          <a:spcPct val="115000"/>
                        </a:lnSpc>
                        <a:spcBef>
                          <a:spcPts val="200"/>
                        </a:spcBef>
                        <a:spcAft>
                          <a:spcPts val="200"/>
                        </a:spcAft>
                      </a:pPr>
                      <a:r>
                        <a:rPr lang="en-GB" sz="2000" dirty="0">
                          <a:effectLst/>
                        </a:rPr>
                        <a:t>Socio-Liberal</a:t>
                      </a:r>
                      <a:endParaRPr lang="nb-NO" sz="2400" dirty="0">
                        <a:effectLst/>
                        <a:latin typeface="Times New Roman"/>
                        <a:ea typeface="Times New Roman"/>
                        <a:cs typeface="Times New Roman"/>
                      </a:endParaRPr>
                    </a:p>
                  </a:txBody>
                  <a:tcPr marL="68576" marR="68576" marT="0" marB="0"/>
                </a:tc>
                <a:extLst>
                  <a:ext uri="{0D108BD9-81ED-4DB2-BD59-A6C34878D82A}">
                    <a16:rowId xmlns:a16="http://schemas.microsoft.com/office/drawing/2014/main" val="10001"/>
                  </a:ext>
                </a:extLst>
              </a:tr>
              <a:tr h="1199798">
                <a:tc>
                  <a:txBody>
                    <a:bodyPr/>
                    <a:lstStyle/>
                    <a:p>
                      <a:pPr>
                        <a:lnSpc>
                          <a:spcPct val="115000"/>
                        </a:lnSpc>
                        <a:spcBef>
                          <a:spcPts val="200"/>
                        </a:spcBef>
                        <a:spcAft>
                          <a:spcPts val="200"/>
                        </a:spcAft>
                      </a:pPr>
                      <a:r>
                        <a:rPr lang="en-GB" sz="2000" dirty="0">
                          <a:effectLst/>
                        </a:rPr>
                        <a:t>‘Autonomy’</a:t>
                      </a:r>
                      <a:endParaRPr lang="nb-NO" sz="2400">
                        <a:effectLst/>
                        <a:latin typeface="Times New Roman"/>
                        <a:ea typeface="Times New Roman"/>
                        <a:cs typeface="Times New Roman"/>
                      </a:endParaRPr>
                    </a:p>
                  </a:txBody>
                  <a:tcPr marL="68576" marR="68576" marT="0" marB="0"/>
                </a:tc>
                <a:tc>
                  <a:txBody>
                    <a:bodyPr/>
                    <a:lstStyle/>
                    <a:p>
                      <a:pPr>
                        <a:lnSpc>
                          <a:spcPct val="115000"/>
                        </a:lnSpc>
                        <a:spcBef>
                          <a:spcPts val="200"/>
                        </a:spcBef>
                        <a:spcAft>
                          <a:spcPts val="200"/>
                        </a:spcAft>
                      </a:pPr>
                      <a:r>
                        <a:rPr lang="en-GB" sz="2000" dirty="0">
                          <a:effectLst/>
                        </a:rPr>
                        <a:t>Exercising freedom of choice; taking responsibility for one’s own future and risk-protection</a:t>
                      </a:r>
                      <a:endParaRPr lang="nb-NO" sz="2400" dirty="0">
                        <a:effectLst/>
                        <a:latin typeface="Times New Roman"/>
                        <a:ea typeface="Times New Roman"/>
                        <a:cs typeface="Times New Roman"/>
                      </a:endParaRPr>
                    </a:p>
                  </a:txBody>
                  <a:tcPr marL="68576" marR="68576" marT="0" marB="0"/>
                </a:tc>
                <a:tc>
                  <a:txBody>
                    <a:bodyPr/>
                    <a:lstStyle/>
                    <a:p>
                      <a:pPr>
                        <a:lnSpc>
                          <a:spcPct val="115000"/>
                        </a:lnSpc>
                        <a:spcBef>
                          <a:spcPts val="200"/>
                        </a:spcBef>
                        <a:spcAft>
                          <a:spcPts val="200"/>
                        </a:spcAft>
                      </a:pPr>
                      <a:r>
                        <a:rPr lang="en-GB" sz="2000" dirty="0">
                          <a:effectLst/>
                        </a:rPr>
                        <a:t>Market-Liberal (Libertarian)</a:t>
                      </a:r>
                      <a:endParaRPr lang="nb-NO" sz="2400" dirty="0">
                        <a:effectLst/>
                        <a:latin typeface="Times New Roman"/>
                        <a:ea typeface="Times New Roman"/>
                        <a:cs typeface="Times New Roman"/>
                      </a:endParaRPr>
                    </a:p>
                  </a:txBody>
                  <a:tcPr marL="68576" marR="68576" marT="0" marB="0"/>
                </a:tc>
                <a:extLst>
                  <a:ext uri="{0D108BD9-81ED-4DB2-BD59-A6C34878D82A}">
                    <a16:rowId xmlns:a16="http://schemas.microsoft.com/office/drawing/2014/main" val="10002"/>
                  </a:ext>
                </a:extLst>
              </a:tr>
              <a:tr h="1799696">
                <a:tc>
                  <a:txBody>
                    <a:bodyPr/>
                    <a:lstStyle/>
                    <a:p>
                      <a:pPr>
                        <a:lnSpc>
                          <a:spcPct val="115000"/>
                        </a:lnSpc>
                        <a:spcBef>
                          <a:spcPts val="200"/>
                        </a:spcBef>
                        <a:spcAft>
                          <a:spcPts val="200"/>
                        </a:spcAft>
                      </a:pPr>
                      <a:r>
                        <a:rPr lang="en-GB" sz="2000" dirty="0">
                          <a:effectLst/>
                        </a:rPr>
                        <a:t>‘Influence’</a:t>
                      </a:r>
                      <a:endParaRPr lang="nb-NO" sz="2400" dirty="0">
                        <a:effectLst/>
                        <a:latin typeface="Times New Roman"/>
                        <a:ea typeface="Times New Roman"/>
                        <a:cs typeface="Times New Roman"/>
                      </a:endParaRPr>
                    </a:p>
                  </a:txBody>
                  <a:tcPr marL="68576" marR="68576" marT="0" marB="0"/>
                </a:tc>
                <a:tc>
                  <a:txBody>
                    <a:bodyPr/>
                    <a:lstStyle/>
                    <a:p>
                      <a:pPr>
                        <a:lnSpc>
                          <a:spcPct val="115000"/>
                        </a:lnSpc>
                        <a:spcBef>
                          <a:spcPts val="200"/>
                        </a:spcBef>
                        <a:spcAft>
                          <a:spcPts val="200"/>
                        </a:spcAft>
                      </a:pPr>
                      <a:r>
                        <a:rPr lang="en-GB" sz="2000" dirty="0">
                          <a:effectLst/>
                        </a:rPr>
                        <a:t>Exercising co-determination, individually or collectively, participating in self-organised, voluntary and political activities &amp; in civil society</a:t>
                      </a:r>
                      <a:endParaRPr lang="nb-NO" sz="2400" dirty="0">
                        <a:effectLst/>
                        <a:latin typeface="Times New Roman"/>
                        <a:ea typeface="Times New Roman"/>
                        <a:cs typeface="Times New Roman"/>
                      </a:endParaRPr>
                    </a:p>
                  </a:txBody>
                  <a:tcPr marL="68576" marR="68576" marT="0" marB="0"/>
                </a:tc>
                <a:tc>
                  <a:txBody>
                    <a:bodyPr/>
                    <a:lstStyle/>
                    <a:p>
                      <a:pPr>
                        <a:lnSpc>
                          <a:spcPct val="115000"/>
                        </a:lnSpc>
                        <a:spcBef>
                          <a:spcPts val="200"/>
                        </a:spcBef>
                        <a:spcAft>
                          <a:spcPts val="200"/>
                        </a:spcAft>
                      </a:pPr>
                      <a:r>
                        <a:rPr lang="en-GB" sz="2000" dirty="0">
                          <a:effectLst/>
                        </a:rPr>
                        <a:t>Civic-Republican</a:t>
                      </a:r>
                      <a:endParaRPr lang="nb-NO" sz="2400" dirty="0">
                        <a:effectLst/>
                        <a:latin typeface="Times New Roman"/>
                        <a:ea typeface="Times New Roman"/>
                        <a:cs typeface="Times New Roman"/>
                      </a:endParaRPr>
                    </a:p>
                  </a:txBody>
                  <a:tcPr marL="68576" marR="68576" marT="0" marB="0"/>
                </a:tc>
                <a:extLst>
                  <a:ext uri="{0D108BD9-81ED-4DB2-BD59-A6C34878D82A}">
                    <a16:rowId xmlns:a16="http://schemas.microsoft.com/office/drawing/2014/main" val="10003"/>
                  </a:ext>
                </a:extLst>
              </a:tr>
            </a:tbl>
          </a:graphicData>
        </a:graphic>
      </p:graphicFrame>
      <p:sp>
        <p:nvSpPr>
          <p:cNvPr id="3" name="TextovéPole 2"/>
          <p:cNvSpPr txBox="1"/>
          <p:nvPr/>
        </p:nvSpPr>
        <p:spPr>
          <a:xfrm>
            <a:off x="323528" y="0"/>
            <a:ext cx="8820472" cy="1323439"/>
          </a:xfrm>
          <a:prstGeom prst="rect">
            <a:avLst/>
          </a:prstGeom>
          <a:noFill/>
        </p:spPr>
        <p:txBody>
          <a:bodyPr wrap="square" rtlCol="0">
            <a:spAutoFit/>
          </a:bodyPr>
          <a:lstStyle/>
          <a:p>
            <a:pPr algn="ctr"/>
            <a:r>
              <a:rPr lang="cs-CZ" sz="4000" dirty="0"/>
              <a:t>FP 7 Project - DISCIT</a:t>
            </a:r>
          </a:p>
          <a:p>
            <a:pPr algn="ctr"/>
            <a:r>
              <a:rPr lang="cs-CZ" sz="4000" dirty="0" err="1"/>
              <a:t>Active</a:t>
            </a:r>
            <a:r>
              <a:rPr lang="cs-CZ" sz="4000" dirty="0"/>
              <a:t> </a:t>
            </a:r>
            <a:r>
              <a:rPr lang="cs-CZ" sz="4000" dirty="0" err="1"/>
              <a:t>citizenship</a:t>
            </a:r>
            <a:r>
              <a:rPr lang="cs-CZ" sz="4000" dirty="0"/>
              <a:t> </a:t>
            </a:r>
            <a:r>
              <a:rPr lang="cs-CZ" sz="4000" dirty="0" err="1"/>
              <a:t>and</a:t>
            </a:r>
            <a:r>
              <a:rPr lang="cs-CZ" sz="4000" dirty="0"/>
              <a:t> </a:t>
            </a:r>
            <a:r>
              <a:rPr lang="cs-CZ" sz="4000" dirty="0" err="1"/>
              <a:t>values</a:t>
            </a:r>
            <a:endParaRPr lang="en-GB" sz="4000" dirty="0"/>
          </a:p>
        </p:txBody>
      </p:sp>
    </p:spTree>
    <p:extLst>
      <p:ext uri="{BB962C8B-B14F-4D97-AF65-F5344CB8AC3E}">
        <p14:creationId xmlns:p14="http://schemas.microsoft.com/office/powerpoint/2010/main" val="2963177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Aims and objectives</a:t>
            </a:r>
          </a:p>
        </p:txBody>
      </p:sp>
      <p:sp>
        <p:nvSpPr>
          <p:cNvPr id="3" name="Content Placeholder 2"/>
          <p:cNvSpPr>
            <a:spLocks noGrp="1"/>
          </p:cNvSpPr>
          <p:nvPr>
            <p:ph idx="1"/>
          </p:nvPr>
        </p:nvSpPr>
        <p:spPr>
          <a:xfrm>
            <a:off x="467544" y="1340768"/>
            <a:ext cx="8229600" cy="4127236"/>
          </a:xfrm>
        </p:spPr>
        <p:txBody>
          <a:bodyPr>
            <a:noAutofit/>
          </a:bodyPr>
          <a:lstStyle/>
          <a:p>
            <a:r>
              <a:rPr lang="en-GB" sz="2400" dirty="0"/>
              <a:t>To explore the current living situation, changes in situation overtime and the extent of active citizenship in people with a disability. </a:t>
            </a:r>
          </a:p>
          <a:p>
            <a:r>
              <a:rPr lang="en-GB" sz="2400" dirty="0"/>
              <a:t>Identify barriers and facilitators to active citizenship across a range of areas:</a:t>
            </a:r>
          </a:p>
          <a:p>
            <a:pPr lvl="1"/>
            <a:r>
              <a:rPr lang="en-GB" sz="2400" b="1" dirty="0"/>
              <a:t>Living situation and support</a:t>
            </a:r>
          </a:p>
          <a:p>
            <a:pPr lvl="1"/>
            <a:r>
              <a:rPr lang="en-GB" sz="2400" dirty="0"/>
              <a:t>Employment</a:t>
            </a:r>
          </a:p>
          <a:p>
            <a:pPr lvl="1"/>
            <a:r>
              <a:rPr lang="en-GB" sz="2400" dirty="0"/>
              <a:t>Political participation</a:t>
            </a:r>
          </a:p>
          <a:p>
            <a:pPr marL="0" indent="0">
              <a:buNone/>
            </a:pPr>
            <a:endParaRPr lang="en-GB" sz="2400" dirty="0"/>
          </a:p>
          <a:p>
            <a:pPr marL="0" indent="0">
              <a:buNone/>
            </a:pPr>
            <a:r>
              <a:rPr lang="en-GB" sz="2400" dirty="0"/>
              <a:t>NB – this presentation will put out particular findings related to people with intellectual disabilities</a:t>
            </a:r>
          </a:p>
        </p:txBody>
      </p:sp>
      <p:pic>
        <p:nvPicPr>
          <p:cNvPr id="4" name="Picture 4" descr="dum prezentace">
            <a:extLst>
              <a:ext uri="{FF2B5EF4-FFF2-40B4-BE49-F238E27FC236}">
                <a16:creationId xmlns:a16="http://schemas.microsoft.com/office/drawing/2014/main" id="{15AF1038-F7E8-4CC8-BC1D-7BC7C02074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92080" y="2852937"/>
            <a:ext cx="3313435" cy="2276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89652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Link between community living and active citizenship</a:t>
            </a:r>
          </a:p>
        </p:txBody>
      </p:sp>
      <p:sp>
        <p:nvSpPr>
          <p:cNvPr id="3" name="Content Placeholder 2"/>
          <p:cNvSpPr>
            <a:spLocks noGrp="1"/>
          </p:cNvSpPr>
          <p:nvPr>
            <p:ph idx="1"/>
          </p:nvPr>
        </p:nvSpPr>
        <p:spPr/>
        <p:txBody>
          <a:bodyPr>
            <a:normAutofit fontScale="92500"/>
          </a:bodyPr>
          <a:lstStyle/>
          <a:p>
            <a:r>
              <a:rPr lang="en-GB" dirty="0"/>
              <a:t>Living in the community (as opposed to an institution) is a central part of active citizenship - Being a part of society physically as well as conceptually, is critical to achieving active citizenship (autonomy, security, influence). </a:t>
            </a:r>
          </a:p>
          <a:p>
            <a:r>
              <a:rPr lang="en-GB" dirty="0"/>
              <a:t>The segregated, isolated nature of most institutions makes this very difficult and in many cases impossible. </a:t>
            </a:r>
          </a:p>
          <a:p>
            <a:pPr marL="0" indent="0">
              <a:buNone/>
            </a:pPr>
            <a:endParaRPr lang="en-GB" dirty="0"/>
          </a:p>
        </p:txBody>
      </p:sp>
    </p:spTree>
    <p:extLst>
      <p:ext uri="{BB962C8B-B14F-4D97-AF65-F5344CB8AC3E}">
        <p14:creationId xmlns:p14="http://schemas.microsoft.com/office/powerpoint/2010/main" val="4789384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Methodology </a:t>
            </a:r>
            <a:r>
              <a:rPr lang="cs-CZ" dirty="0"/>
              <a:t> </a:t>
            </a:r>
            <a:endParaRPr lang="en-GB" dirty="0"/>
          </a:p>
        </p:txBody>
      </p:sp>
      <p:sp>
        <p:nvSpPr>
          <p:cNvPr id="3" name="Content Placeholder 2"/>
          <p:cNvSpPr>
            <a:spLocks noGrp="1"/>
          </p:cNvSpPr>
          <p:nvPr>
            <p:ph idx="1"/>
          </p:nvPr>
        </p:nvSpPr>
        <p:spPr/>
        <p:txBody>
          <a:bodyPr>
            <a:normAutofit fontScale="85000" lnSpcReduction="10000"/>
          </a:bodyPr>
          <a:lstStyle/>
          <a:p>
            <a:r>
              <a:rPr lang="en-GB" dirty="0"/>
              <a:t>Task 1: Review of current situation of people with disabilities from existing sources of information (research literature and official documentation, policy and statistics).  </a:t>
            </a:r>
          </a:p>
          <a:p>
            <a:r>
              <a:rPr lang="en-GB" dirty="0"/>
              <a:t>Task 2: Life course Interviews with 200 people with disabilities in each cohort - 3 birth cohorts (1950, 1970, 1990) and 4 disability groups (incl. 50 people with ID)</a:t>
            </a:r>
          </a:p>
          <a:p>
            <a:r>
              <a:rPr lang="en-GB" dirty="0"/>
              <a:t>Task 3: Semi-structured Interviews with “expert” informants in each country – 84 informants across 9 countries interviewed</a:t>
            </a:r>
          </a:p>
          <a:p>
            <a:endParaRPr lang="en-GB" dirty="0"/>
          </a:p>
        </p:txBody>
      </p:sp>
    </p:spTree>
    <p:extLst>
      <p:ext uri="{BB962C8B-B14F-4D97-AF65-F5344CB8AC3E}">
        <p14:creationId xmlns:p14="http://schemas.microsoft.com/office/powerpoint/2010/main" val="1921091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143000"/>
          </a:xfrm>
        </p:spPr>
        <p:txBody>
          <a:bodyPr>
            <a:normAutofit fontScale="90000"/>
          </a:bodyPr>
          <a:lstStyle/>
          <a:p>
            <a:r>
              <a:rPr lang="en-US" dirty="0"/>
              <a:t>Key Findings from Task 2</a:t>
            </a:r>
            <a:br>
              <a:rPr lang="en-US" b="1" dirty="0"/>
            </a:br>
            <a:endParaRPr lang="en-US" dirty="0"/>
          </a:p>
        </p:txBody>
      </p:sp>
      <p:sp>
        <p:nvSpPr>
          <p:cNvPr id="5" name="Text Placeholder 4"/>
          <p:cNvSpPr>
            <a:spLocks noGrp="1"/>
          </p:cNvSpPr>
          <p:nvPr>
            <p:ph type="body" idx="1"/>
          </p:nvPr>
        </p:nvSpPr>
        <p:spPr>
          <a:xfrm>
            <a:off x="467544" y="620688"/>
            <a:ext cx="4040188" cy="639762"/>
          </a:xfrm>
        </p:spPr>
        <p:txBody>
          <a:bodyPr/>
          <a:lstStyle/>
          <a:p>
            <a:r>
              <a:rPr lang="en-GB" dirty="0"/>
              <a:t>State of the data</a:t>
            </a:r>
          </a:p>
        </p:txBody>
      </p:sp>
      <p:sp>
        <p:nvSpPr>
          <p:cNvPr id="3" name="Content Placeholder 2"/>
          <p:cNvSpPr>
            <a:spLocks noGrp="1"/>
          </p:cNvSpPr>
          <p:nvPr>
            <p:ph sz="half" idx="2"/>
          </p:nvPr>
        </p:nvSpPr>
        <p:spPr>
          <a:xfrm>
            <a:off x="251520" y="1268760"/>
            <a:ext cx="4112196" cy="4032448"/>
          </a:xfrm>
        </p:spPr>
        <p:txBody>
          <a:bodyPr>
            <a:noAutofit/>
          </a:bodyPr>
          <a:lstStyle/>
          <a:p>
            <a:pPr marL="261938" indent="-261938"/>
            <a:r>
              <a:rPr lang="en-US" sz="2000" dirty="0"/>
              <a:t>Data patchy  and incomplete in all countries. Best data for ID but by no means completed. Comparisons almost impossible. </a:t>
            </a:r>
          </a:p>
          <a:p>
            <a:pPr marL="261938" indent="-261938"/>
            <a:r>
              <a:rPr lang="en-US" sz="2000" dirty="0"/>
              <a:t>Limited data on size or quality of services – DECLOC (2007) most recent source in many countries. </a:t>
            </a:r>
          </a:p>
          <a:p>
            <a:pPr marL="261938" indent="-261938"/>
            <a:r>
              <a:rPr lang="en-US" sz="2000" dirty="0"/>
              <a:t>Limited research on people’s experiences of community living and </a:t>
            </a:r>
            <a:r>
              <a:rPr lang="en-GB" sz="2000" dirty="0"/>
              <a:t>element of citizenship (outside UK, Ireland, Norway and Sweden)</a:t>
            </a:r>
          </a:p>
          <a:p>
            <a:endParaRPr lang="en-GB" sz="1800" dirty="0"/>
          </a:p>
          <a:p>
            <a:pPr lvl="1"/>
            <a:endParaRPr lang="en-GB" sz="1800" dirty="0"/>
          </a:p>
          <a:p>
            <a:pPr marL="0" indent="0">
              <a:buNone/>
            </a:pPr>
            <a:endParaRPr lang="en-US" sz="2000" dirty="0"/>
          </a:p>
        </p:txBody>
      </p:sp>
      <p:sp>
        <p:nvSpPr>
          <p:cNvPr id="6" name="Text Placeholder 5"/>
          <p:cNvSpPr>
            <a:spLocks noGrp="1"/>
          </p:cNvSpPr>
          <p:nvPr>
            <p:ph type="body" sz="quarter" idx="3"/>
          </p:nvPr>
        </p:nvSpPr>
        <p:spPr>
          <a:xfrm>
            <a:off x="5096027" y="620688"/>
            <a:ext cx="4041775" cy="639762"/>
          </a:xfrm>
        </p:spPr>
        <p:txBody>
          <a:bodyPr/>
          <a:lstStyle/>
          <a:p>
            <a:r>
              <a:rPr lang="en-GB" dirty="0"/>
              <a:t>What did the data tell us?</a:t>
            </a:r>
          </a:p>
        </p:txBody>
      </p:sp>
      <p:sp>
        <p:nvSpPr>
          <p:cNvPr id="7" name="Content Placeholder 6"/>
          <p:cNvSpPr>
            <a:spLocks noGrp="1"/>
          </p:cNvSpPr>
          <p:nvPr>
            <p:ph sz="quarter" idx="4"/>
          </p:nvPr>
        </p:nvSpPr>
        <p:spPr>
          <a:xfrm>
            <a:off x="4644008" y="1268760"/>
            <a:ext cx="4248472" cy="3414365"/>
          </a:xfrm>
        </p:spPr>
        <p:txBody>
          <a:bodyPr>
            <a:noAutofit/>
          </a:bodyPr>
          <a:lstStyle/>
          <a:p>
            <a:r>
              <a:rPr lang="en-GB" sz="2000" dirty="0"/>
              <a:t>Considerable developments in the past decade in terms of community living BUT substantial progress still needed</a:t>
            </a:r>
          </a:p>
          <a:p>
            <a:pPr marL="536575" lvl="1" indent="-274638"/>
            <a:r>
              <a:rPr lang="en-GB" sz="1700" dirty="0"/>
              <a:t>Useful Policy and funding mechanisms exist in many countries but not issues of implementation</a:t>
            </a:r>
          </a:p>
          <a:p>
            <a:pPr marL="536575" lvl="1" indent="-274638"/>
            <a:r>
              <a:rPr lang="en-GB" sz="1700" dirty="0"/>
              <a:t>Large congregate residential settings (over 30 places) still exist in almost all countries (except Sweden).  Numbers have risen in some countries. Some evidence of re-institutionalisation</a:t>
            </a:r>
          </a:p>
          <a:p>
            <a:pPr marL="536575" lvl="1" indent="-274638"/>
            <a:r>
              <a:rPr lang="en-GB" sz="1700" dirty="0"/>
              <a:t>Personal budgets identified as important mechanism but not available to everyone with difficulties accessing</a:t>
            </a:r>
          </a:p>
          <a:p>
            <a:endParaRPr lang="en-GB" sz="1600" dirty="0"/>
          </a:p>
        </p:txBody>
      </p:sp>
    </p:spTree>
    <p:extLst>
      <p:ext uri="{BB962C8B-B14F-4D97-AF65-F5344CB8AC3E}">
        <p14:creationId xmlns:p14="http://schemas.microsoft.com/office/powerpoint/2010/main" val="1714333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Findings: Experiences of people with disabilities</a:t>
            </a:r>
          </a:p>
        </p:txBody>
      </p:sp>
      <p:sp>
        <p:nvSpPr>
          <p:cNvPr id="3" name="Content Placeholder 2"/>
          <p:cNvSpPr>
            <a:spLocks noGrp="1"/>
          </p:cNvSpPr>
          <p:nvPr>
            <p:ph idx="1"/>
          </p:nvPr>
        </p:nvSpPr>
        <p:spPr/>
        <p:txBody>
          <a:bodyPr>
            <a:normAutofit fontScale="92500" lnSpcReduction="10000"/>
          </a:bodyPr>
          <a:lstStyle/>
          <a:p>
            <a:r>
              <a:rPr lang="en-GB" dirty="0"/>
              <a:t>Indicative findings (rather than representative  sample)</a:t>
            </a:r>
          </a:p>
          <a:p>
            <a:r>
              <a:rPr lang="en-GB" dirty="0"/>
              <a:t>Perhaps more able, resourceful sample than average – members of and active in DPOs (especially those with MB and SD but not ID).</a:t>
            </a:r>
          </a:p>
          <a:p>
            <a:r>
              <a:rPr lang="en-GB" dirty="0"/>
              <a:t>Majority living in the own home (on own or with spouse/own family</a:t>
            </a:r>
          </a:p>
          <a:p>
            <a:r>
              <a:rPr lang="en-GB" dirty="0"/>
              <a:t>Many people not receiving any formal support other than financial benefits. </a:t>
            </a:r>
          </a:p>
        </p:txBody>
      </p:sp>
    </p:spTree>
    <p:extLst>
      <p:ext uri="{BB962C8B-B14F-4D97-AF65-F5344CB8AC3E}">
        <p14:creationId xmlns:p14="http://schemas.microsoft.com/office/powerpoint/2010/main" val="2714040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Living situation and trajectories</a:t>
            </a:r>
          </a:p>
        </p:txBody>
      </p:sp>
      <p:sp>
        <p:nvSpPr>
          <p:cNvPr id="3" name="Content Placeholder 2"/>
          <p:cNvSpPr>
            <a:spLocks noGrp="1"/>
          </p:cNvSpPr>
          <p:nvPr>
            <p:ph idx="1"/>
          </p:nvPr>
        </p:nvSpPr>
        <p:spPr/>
        <p:txBody>
          <a:bodyPr>
            <a:normAutofit/>
          </a:bodyPr>
          <a:lstStyle/>
          <a:p>
            <a:r>
              <a:rPr lang="en-GB" dirty="0"/>
              <a:t>Those with ID more likely to be living in shared, clustered, or NGO provided housing with or without support. </a:t>
            </a:r>
          </a:p>
          <a:p>
            <a:r>
              <a:rPr lang="en-GB" dirty="0"/>
              <a:t>Those with ID (along with those with SD) most likely to have been in special school</a:t>
            </a:r>
          </a:p>
          <a:p>
            <a:r>
              <a:rPr lang="en-GB" dirty="0"/>
              <a:t>Those with ID most likely to have followed a completely special trajectory</a:t>
            </a:r>
          </a:p>
        </p:txBody>
      </p:sp>
    </p:spTree>
    <p:extLst>
      <p:ext uri="{BB962C8B-B14F-4D97-AF65-F5344CB8AC3E}">
        <p14:creationId xmlns:p14="http://schemas.microsoft.com/office/powerpoint/2010/main" val="898370852"/>
      </p:ext>
    </p:extLst>
  </p:cSld>
  <p:clrMapOvr>
    <a:masterClrMapping/>
  </p:clrMapOvr>
</p:sld>
</file>

<file path=ppt/theme/theme1.xml><?xml version="1.0" encoding="utf-8"?>
<a:theme xmlns:a="http://schemas.openxmlformats.org/drawingml/2006/main" name="DISCIT Presentation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DISCIT Presentation Template</Template>
  <TotalTime>1723</TotalTime>
  <Words>1685</Words>
  <Application>Microsoft Office PowerPoint</Application>
  <PresentationFormat>Předvádění na obrazovce (4:3)</PresentationFormat>
  <Paragraphs>138</Paragraphs>
  <Slides>18</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18</vt:i4>
      </vt:variant>
    </vt:vector>
  </HeadingPairs>
  <TitlesOfParts>
    <vt:vector size="22" baseType="lpstr">
      <vt:lpstr>Arial</vt:lpstr>
      <vt:lpstr>Calibri</vt:lpstr>
      <vt:lpstr>Times New Roman</vt:lpstr>
      <vt:lpstr>DISCIT Presentation Template</vt:lpstr>
      <vt:lpstr>Active Citizenship through community living and support – findings from the DISCIT study </vt:lpstr>
      <vt:lpstr>DISCIT  https://blogg.hioa.no/discit</vt:lpstr>
      <vt:lpstr>Prezentace aplikace PowerPoint</vt:lpstr>
      <vt:lpstr>Aims and objectives</vt:lpstr>
      <vt:lpstr>Link between community living and active citizenship</vt:lpstr>
      <vt:lpstr>Methodology  </vt:lpstr>
      <vt:lpstr>Key Findings from Task 2 </vt:lpstr>
      <vt:lpstr>Findings: Experiences of people with disabilities</vt:lpstr>
      <vt:lpstr>Living situation and trajectories</vt:lpstr>
      <vt:lpstr>Choice over living situation </vt:lpstr>
      <vt:lpstr>Choice over support</vt:lpstr>
      <vt:lpstr>Choice</vt:lpstr>
      <vt:lpstr>Difficulties being part of community</vt:lpstr>
      <vt:lpstr>Interviews with expert informants</vt:lpstr>
      <vt:lpstr>Barriers to community living for all</vt:lpstr>
      <vt:lpstr>Key facilitators/what is needed for success</vt:lpstr>
      <vt:lpstr>Conclusions </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administrator</dc:creator>
  <cp:lastModifiedBy>Jan Šiška</cp:lastModifiedBy>
  <cp:revision>67</cp:revision>
  <dcterms:created xsi:type="dcterms:W3CDTF">2013-02-06T08:27:51Z</dcterms:created>
  <dcterms:modified xsi:type="dcterms:W3CDTF">2018-03-12T08:20:59Z</dcterms:modified>
</cp:coreProperties>
</file>